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7" r:id="rId2"/>
    <p:sldId id="305" r:id="rId3"/>
    <p:sldId id="263" r:id="rId4"/>
    <p:sldId id="259" r:id="rId5"/>
    <p:sldId id="258" r:id="rId6"/>
    <p:sldId id="261" r:id="rId7"/>
    <p:sldId id="264" r:id="rId8"/>
    <p:sldId id="265" r:id="rId9"/>
    <p:sldId id="262" r:id="rId10"/>
    <p:sldId id="268" r:id="rId11"/>
    <p:sldId id="269" r:id="rId12"/>
    <p:sldId id="270" r:id="rId13"/>
    <p:sldId id="271" r:id="rId14"/>
    <p:sldId id="275" r:id="rId15"/>
    <p:sldId id="273" r:id="rId16"/>
    <p:sldId id="274" r:id="rId17"/>
    <p:sldId id="272" r:id="rId18"/>
    <p:sldId id="276" r:id="rId19"/>
    <p:sldId id="277" r:id="rId20"/>
    <p:sldId id="278" r:id="rId21"/>
    <p:sldId id="279" r:id="rId22"/>
    <p:sldId id="280" r:id="rId23"/>
    <p:sldId id="281" r:id="rId24"/>
    <p:sldId id="282" r:id="rId25"/>
    <p:sldId id="283" r:id="rId26"/>
    <p:sldId id="290" r:id="rId27"/>
    <p:sldId id="287" r:id="rId28"/>
    <p:sldId id="288" r:id="rId29"/>
    <p:sldId id="285" r:id="rId30"/>
    <p:sldId id="286" r:id="rId31"/>
    <p:sldId id="292" r:id="rId32"/>
    <p:sldId id="293" r:id="rId33"/>
    <p:sldId id="294" r:id="rId34"/>
    <p:sldId id="295" r:id="rId35"/>
    <p:sldId id="296" r:id="rId36"/>
    <p:sldId id="297" r:id="rId37"/>
    <p:sldId id="299" r:id="rId38"/>
    <p:sldId id="303" r:id="rId39"/>
    <p:sldId id="302" r:id="rId40"/>
    <p:sldId id="304" r:id="rId41"/>
    <p:sldId id="298" r:id="rId42"/>
    <p:sldId id="300" r:id="rId4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E4E"/>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29"/>
    <p:restoredTop sz="93531"/>
  </p:normalViewPr>
  <p:slideViewPr>
    <p:cSldViewPr snapToGrid="0" snapToObjects="1">
      <p:cViewPr varScale="1">
        <p:scale>
          <a:sx n="105" d="100"/>
          <a:sy n="105" d="100"/>
        </p:scale>
        <p:origin x="749" y="77"/>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3BE11F-C6E5-DF43-A492-EA89370D5C07}" type="datetimeFigureOut">
              <a:rPr lang="en-US" smtClean="0"/>
              <a:t>6/11/2024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5ADA2-DAC5-4E45-B3A3-66AD33776F1A}" type="slidenum">
              <a:rPr lang="en-US" smtClean="0"/>
              <a:t>‹#›</a:t>
            </a:fld>
            <a:endParaRPr lang="en-US"/>
          </a:p>
        </p:txBody>
      </p:sp>
    </p:spTree>
    <p:extLst>
      <p:ext uri="{BB962C8B-B14F-4D97-AF65-F5344CB8AC3E}">
        <p14:creationId xmlns:p14="http://schemas.microsoft.com/office/powerpoint/2010/main" val="7691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Franchisees: You can find this house infographic</a:t>
            </a:r>
            <a:r>
              <a:rPr lang="en-US" baseline="0" dirty="0"/>
              <a:t> in </a:t>
            </a:r>
            <a:r>
              <a:rPr lang="en-US" baseline="0" dirty="0" err="1"/>
              <a:t>DesignOnline</a:t>
            </a:r>
            <a:r>
              <a:rPr lang="en-US" baseline="0" dirty="0"/>
              <a:t>—you may edit all the text shown in the graphic.</a:t>
            </a:r>
            <a:endParaRPr lang="en-US" dirty="0"/>
          </a:p>
        </p:txBody>
      </p:sp>
      <p:sp>
        <p:nvSpPr>
          <p:cNvPr id="4" name="Slide Number Placeholder 3"/>
          <p:cNvSpPr>
            <a:spLocks noGrp="1"/>
          </p:cNvSpPr>
          <p:nvPr>
            <p:ph type="sldNum" sz="quarter" idx="10"/>
          </p:nvPr>
        </p:nvSpPr>
        <p:spPr/>
        <p:txBody>
          <a:bodyPr/>
          <a:lstStyle/>
          <a:p>
            <a:fld id="{3955ADA2-DAC5-4E45-B3A3-66AD33776F1A}" type="slidenum">
              <a:rPr lang="en-US" smtClean="0"/>
              <a:t>6</a:t>
            </a:fld>
            <a:endParaRPr lang="en-US"/>
          </a:p>
        </p:txBody>
      </p:sp>
    </p:spTree>
    <p:extLst>
      <p:ext uri="{BB962C8B-B14F-4D97-AF65-F5344CB8AC3E}">
        <p14:creationId xmlns:p14="http://schemas.microsoft.com/office/powerpoint/2010/main" val="2066195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NOTE to Franchisees: You can find this house infographic</a:t>
            </a:r>
            <a:r>
              <a:rPr lang="en-US" baseline="0" dirty="0"/>
              <a:t> in </a:t>
            </a:r>
            <a:r>
              <a:rPr lang="en-US" baseline="0" dirty="0" err="1"/>
              <a:t>DesignOnline</a:t>
            </a:r>
            <a:r>
              <a:rPr lang="en-US" baseline="0" dirty="0"/>
              <a:t>—you may edit all the text shown in the graphic.</a:t>
            </a:r>
            <a:endParaRPr lang="en-US" dirty="0"/>
          </a:p>
          <a:p>
            <a:endParaRPr lang="en-US" dirty="0"/>
          </a:p>
        </p:txBody>
      </p:sp>
      <p:sp>
        <p:nvSpPr>
          <p:cNvPr id="4" name="Slide Number Placeholder 3"/>
          <p:cNvSpPr>
            <a:spLocks noGrp="1"/>
          </p:cNvSpPr>
          <p:nvPr>
            <p:ph type="sldNum" sz="quarter" idx="10"/>
          </p:nvPr>
        </p:nvSpPr>
        <p:spPr/>
        <p:txBody>
          <a:bodyPr/>
          <a:lstStyle/>
          <a:p>
            <a:fld id="{3955ADA2-DAC5-4E45-B3A3-66AD33776F1A}" type="slidenum">
              <a:rPr lang="en-US" smtClean="0"/>
              <a:t>16</a:t>
            </a:fld>
            <a:endParaRPr lang="en-US"/>
          </a:p>
        </p:txBody>
      </p:sp>
    </p:spTree>
    <p:extLst>
      <p:ext uri="{BB962C8B-B14F-4D97-AF65-F5344CB8AC3E}">
        <p14:creationId xmlns:p14="http://schemas.microsoft.com/office/powerpoint/2010/main" val="112085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BCDA1F2-78A1-2345-8416-685E8F64EF93}"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115936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CDA1F2-78A1-2345-8416-685E8F64EF93}"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52095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CDA1F2-78A1-2345-8416-685E8F64EF93}"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237727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CDA1F2-78A1-2345-8416-685E8F64EF93}"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836258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CDA1F2-78A1-2345-8416-685E8F64EF93}"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3906238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CDA1F2-78A1-2345-8416-685E8F64EF93}"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616761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CDA1F2-78A1-2345-8416-685E8F64EF93}"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104150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CDA1F2-78A1-2345-8416-685E8F64EF93}"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1501553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CDA1F2-78A1-2345-8416-685E8F64EF93}"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166474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CDA1F2-78A1-2345-8416-685E8F64EF93}"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3518984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CDA1F2-78A1-2345-8416-685E8F64EF93}"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A82C55-0F2E-7042-B8BC-1A05BB7EAC05}" type="slidenum">
              <a:rPr lang="en-US" smtClean="0"/>
              <a:t>‹#›</a:t>
            </a:fld>
            <a:endParaRPr lang="en-US"/>
          </a:p>
        </p:txBody>
      </p:sp>
    </p:spTree>
    <p:extLst>
      <p:ext uri="{BB962C8B-B14F-4D97-AF65-F5344CB8AC3E}">
        <p14:creationId xmlns:p14="http://schemas.microsoft.com/office/powerpoint/2010/main" val="2656890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BCDA1F2-78A1-2345-8416-685E8F64EF93}" type="datetimeFigureOut">
              <a:rPr lang="en-US" smtClean="0"/>
              <a:t>6/11/2024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DA82C55-0F2E-7042-B8BC-1A05BB7EAC05}" type="slidenum">
              <a:rPr lang="en-US" smtClean="0"/>
              <a:t>‹#›</a:t>
            </a:fld>
            <a:endParaRPr lang="en-US"/>
          </a:p>
        </p:txBody>
      </p:sp>
    </p:spTree>
    <p:extLst>
      <p:ext uri="{BB962C8B-B14F-4D97-AF65-F5344CB8AC3E}">
        <p14:creationId xmlns:p14="http://schemas.microsoft.com/office/powerpoint/2010/main" val="2413161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okc.jbfsale.com/sell" TargetMode="External"/><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3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6.jpe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consignordropoffokc.eventbrite.com/" TargetMode="External"/><Relationship Id="rId1" Type="http://schemas.openxmlformats.org/officeDocument/2006/relationships/slideLayout" Target="../slideLayouts/slideLayout1.xml"/><Relationship Id="rId4" Type="http://schemas.openxmlformats.org/officeDocument/2006/relationships/image" Target="../media/image35.emf"/></Relationships>
</file>

<file path=ppt/slides/_rels/slide3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https://consignorpickupokc.eventbrite.com/"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hyperlink" Target="mailto:kathy@jbfsale.com" TargetMode="External"/><Relationship Id="rId1" Type="http://schemas.openxmlformats.org/officeDocument/2006/relationships/slideLayout" Target="../slideLayouts/slideLayout1.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51120"/>
          </a:xfrm>
          <a:prstGeom prst="rect">
            <a:avLst/>
          </a:prstGeom>
        </p:spPr>
      </p:pic>
      <p:sp>
        <p:nvSpPr>
          <p:cNvPr id="6" name="Title 1"/>
          <p:cNvSpPr>
            <a:spLocks noGrp="1"/>
          </p:cNvSpPr>
          <p:nvPr>
            <p:ph type="ctrTitle"/>
          </p:nvPr>
        </p:nvSpPr>
        <p:spPr>
          <a:xfrm>
            <a:off x="479854" y="639601"/>
            <a:ext cx="7772400" cy="1102519"/>
          </a:xfrm>
        </p:spPr>
        <p:txBody>
          <a:bodyPr>
            <a:normAutofit fontScale="90000"/>
          </a:bodyPr>
          <a:lstStyle/>
          <a:p>
            <a:pPr algn="l"/>
            <a:r>
              <a:rPr lang="en-US" b="1" dirty="0">
                <a:solidFill>
                  <a:schemeClr val="bg1"/>
                </a:solidFill>
              </a:rPr>
              <a:t>Full Consignor Guide: </a:t>
            </a:r>
            <a:br>
              <a:rPr lang="en-US" dirty="0">
                <a:solidFill>
                  <a:schemeClr val="bg1"/>
                </a:solidFill>
              </a:rPr>
            </a:br>
            <a:r>
              <a:rPr lang="en-US" dirty="0">
                <a:solidFill>
                  <a:schemeClr val="bg1"/>
                </a:solidFill>
              </a:rPr>
              <a:t>5 Steps to Sell Like a Rock Star with</a:t>
            </a:r>
            <a:br>
              <a:rPr lang="en-US" dirty="0">
                <a:solidFill>
                  <a:schemeClr val="bg1"/>
                </a:solidFill>
              </a:rPr>
            </a:br>
            <a:r>
              <a:rPr lang="en-US" dirty="0"/>
              <a:t>Just Between Friends </a:t>
            </a:r>
          </a:p>
        </p:txBody>
      </p:sp>
    </p:spTree>
    <p:extLst>
      <p:ext uri="{BB962C8B-B14F-4D97-AF65-F5344CB8AC3E}">
        <p14:creationId xmlns:p14="http://schemas.microsoft.com/office/powerpoint/2010/main" val="4222058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54114"/>
            <a:ext cx="7772400" cy="1102519"/>
          </a:xfrm>
        </p:spPr>
        <p:txBody>
          <a:bodyPr>
            <a:noAutofit/>
          </a:bodyPr>
          <a:lstStyle/>
          <a:p>
            <a:r>
              <a:rPr lang="en-US" dirty="0"/>
              <a:t> </a:t>
            </a:r>
            <a:br>
              <a:rPr lang="en-US" sz="3200" dirty="0"/>
            </a:br>
            <a:r>
              <a:rPr lang="en-US" sz="4000" dirty="0"/>
              <a:t>Hey there, Rock Star!</a:t>
            </a:r>
            <a:br>
              <a:rPr lang="en-US" sz="4000" dirty="0"/>
            </a:br>
            <a:r>
              <a:rPr lang="en-US" sz="3200" dirty="0"/>
              <a:t>Are you ready to clean up and </a:t>
            </a:r>
            <a:r>
              <a:rPr lang="en-US" sz="3200" dirty="0" err="1"/>
              <a:t>ca$h</a:t>
            </a:r>
            <a:r>
              <a:rPr lang="en-US" sz="3200" dirty="0"/>
              <a:t> in? </a:t>
            </a:r>
            <a:br>
              <a:rPr lang="en-US" sz="3200" dirty="0"/>
            </a:br>
            <a:r>
              <a:rPr lang="en-US" sz="3200" dirty="0"/>
              <a:t>We are here to help! Follow along to be a Super Star Consignor in no time!</a:t>
            </a:r>
            <a:br>
              <a:rPr lang="en-US" sz="3200" dirty="0"/>
            </a:br>
            <a:endParaRPr lang="en-US" sz="3200" dirty="0"/>
          </a:p>
        </p:txBody>
      </p:sp>
      <p:pic>
        <p:nvPicPr>
          <p:cNvPr id="9" name="Picture 8" descr="_DSC1363.JPG"/>
          <p:cNvPicPr>
            <a:picLocks noChangeAspect="1"/>
          </p:cNvPicPr>
          <p:nvPr/>
        </p:nvPicPr>
        <p:blipFill rotWithShape="1">
          <a:blip r:embed="rId2" cstate="screen">
            <a:extLst>
              <a:ext uri="{28A0092B-C50C-407E-A947-70E740481C1C}">
                <a14:useLocalDpi xmlns:a14="http://schemas.microsoft.com/office/drawing/2010/main"/>
              </a:ext>
            </a:extLst>
          </a:blip>
          <a:srcRect l="9594" r="9594"/>
          <a:stretch/>
        </p:blipFill>
        <p:spPr>
          <a:xfrm>
            <a:off x="2331308" y="2302748"/>
            <a:ext cx="4610694" cy="2100551"/>
          </a:xfrm>
          <a:prstGeom prst="rect">
            <a:avLst/>
          </a:prstGeom>
        </p:spPr>
      </p:pic>
    </p:spTree>
    <p:extLst>
      <p:ext uri="{BB962C8B-B14F-4D97-AF65-F5344CB8AC3E}">
        <p14:creationId xmlns:p14="http://schemas.microsoft.com/office/powerpoint/2010/main" val="696633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662" y="32582"/>
            <a:ext cx="8488676" cy="1102519"/>
          </a:xfrm>
        </p:spPr>
        <p:txBody>
          <a:bodyPr>
            <a:noAutofit/>
          </a:bodyPr>
          <a:lstStyle/>
          <a:p>
            <a:r>
              <a:rPr lang="en-US" sz="3200" dirty="0"/>
              <a:t>Before getting started, make sure</a:t>
            </a:r>
            <a:br>
              <a:rPr lang="en-US" sz="3200" dirty="0"/>
            </a:br>
            <a:r>
              <a:rPr lang="en-US" sz="3200" dirty="0"/>
              <a:t>you are registered to sell at </a:t>
            </a:r>
            <a:r>
              <a:rPr lang="en-US" sz="3200" dirty="0">
                <a:solidFill>
                  <a:srgbClr val="FF00FF"/>
                </a:solidFill>
              </a:rPr>
              <a:t>okc.jbfsale.com</a:t>
            </a:r>
          </a:p>
        </p:txBody>
      </p:sp>
      <p:pic>
        <p:nvPicPr>
          <p:cNvPr id="3" name="Picture 2" descr="Registration-Screen.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3521" y="1221251"/>
            <a:ext cx="6956958" cy="3069409"/>
          </a:xfrm>
          <a:prstGeom prst="rect">
            <a:avLst/>
          </a:prstGeom>
        </p:spPr>
      </p:pic>
      <p:cxnSp>
        <p:nvCxnSpPr>
          <p:cNvPr id="6" name="Straight Arrow Connector 5"/>
          <p:cNvCxnSpPr/>
          <p:nvPr/>
        </p:nvCxnSpPr>
        <p:spPr>
          <a:xfrm>
            <a:off x="6341576" y="1107268"/>
            <a:ext cx="0" cy="24343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992828" y="2849129"/>
            <a:ext cx="1823510" cy="1600438"/>
          </a:xfrm>
          <a:prstGeom prst="rect">
            <a:avLst/>
          </a:prstGeom>
          <a:noFill/>
        </p:spPr>
        <p:txBody>
          <a:bodyPr wrap="square" rtlCol="0">
            <a:spAutoFit/>
          </a:bodyPr>
          <a:lstStyle/>
          <a:p>
            <a:r>
              <a:rPr lang="en-US" sz="1400" dirty="0"/>
              <a:t>You will need to register as a consignor for each event. That points your tags to the correct event each season, so you can track your sales.</a:t>
            </a:r>
          </a:p>
        </p:txBody>
      </p:sp>
    </p:spTree>
    <p:extLst>
      <p:ext uri="{BB962C8B-B14F-4D97-AF65-F5344CB8AC3E}">
        <p14:creationId xmlns:p14="http://schemas.microsoft.com/office/powerpoint/2010/main" val="4257612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582"/>
            <a:ext cx="7772400" cy="1102519"/>
          </a:xfrm>
        </p:spPr>
        <p:txBody>
          <a:bodyPr>
            <a:noAutofit/>
          </a:bodyPr>
          <a:lstStyle/>
          <a:p>
            <a:pPr algn="l"/>
            <a:r>
              <a:rPr lang="en-US" sz="3600" dirty="0"/>
              <a:t>Some supplies to have handy for Selling:</a:t>
            </a:r>
          </a:p>
        </p:txBody>
      </p:sp>
      <p:sp>
        <p:nvSpPr>
          <p:cNvPr id="8" name="TextBox 7"/>
          <p:cNvSpPr txBox="1"/>
          <p:nvPr/>
        </p:nvSpPr>
        <p:spPr>
          <a:xfrm>
            <a:off x="3711677" y="1021169"/>
            <a:ext cx="5252065" cy="3231653"/>
          </a:xfrm>
          <a:prstGeom prst="rect">
            <a:avLst/>
          </a:prstGeom>
          <a:noFill/>
        </p:spPr>
        <p:txBody>
          <a:bodyPr wrap="square" numCol="2" spcCol="182880" rtlCol="0">
            <a:spAutoFit/>
          </a:bodyPr>
          <a:lstStyle/>
          <a:p>
            <a:r>
              <a:rPr lang="en-US" sz="1200" b="1" dirty="0"/>
              <a:t>STANDARD TAGGING SUPPLIES:</a:t>
            </a:r>
            <a:br>
              <a:rPr lang="en-US" sz="1200" b="1" dirty="0"/>
            </a:br>
            <a:r>
              <a:rPr lang="en-US" sz="1200" dirty="0"/>
              <a:t>• Computer or mobile device</a:t>
            </a:r>
          </a:p>
          <a:p>
            <a:r>
              <a:rPr lang="en-US" sz="1200" dirty="0"/>
              <a:t>• Printer*</a:t>
            </a:r>
          </a:p>
          <a:p>
            <a:r>
              <a:rPr lang="en-US" sz="1200" dirty="0"/>
              <a:t>• White card stock (60lb+)</a:t>
            </a:r>
          </a:p>
          <a:p>
            <a:r>
              <a:rPr lang="en-US" sz="1200" dirty="0"/>
              <a:t>• 1.5 - 2 inch safety pins</a:t>
            </a:r>
          </a:p>
          <a:p>
            <a:r>
              <a:rPr lang="en-US" sz="1200" dirty="0"/>
              <a:t>• Plastic hangers (child and adult)</a:t>
            </a:r>
          </a:p>
          <a:p>
            <a:r>
              <a:rPr lang="en-US" sz="1200" dirty="0"/>
              <a:t>• Gallon &amp; quart clear </a:t>
            </a:r>
            <a:r>
              <a:rPr lang="en-US" sz="1200" dirty="0" err="1"/>
              <a:t>ziploc</a:t>
            </a:r>
            <a:r>
              <a:rPr lang="en-US" sz="1200" dirty="0"/>
              <a:t> bags</a:t>
            </a:r>
          </a:p>
          <a:p>
            <a:r>
              <a:rPr lang="en-US" sz="1200" dirty="0"/>
              <a:t>• XL Ziploc/storage bags (Dollar Store!)</a:t>
            </a:r>
          </a:p>
          <a:p>
            <a:r>
              <a:rPr lang="en-US" sz="1200" dirty="0"/>
              <a:t>• Clear packing tape (I like Duck brand)</a:t>
            </a:r>
          </a:p>
          <a:p>
            <a:r>
              <a:rPr lang="en-US" sz="1200" dirty="0"/>
              <a:t>• Ribbon, string or zip-ties</a:t>
            </a:r>
          </a:p>
          <a:p>
            <a:r>
              <a:rPr lang="en-US" sz="1200" dirty="0"/>
              <a:t>• Scissors</a:t>
            </a:r>
          </a:p>
          <a:p>
            <a:endParaRPr lang="en-US" sz="1200" dirty="0"/>
          </a:p>
          <a:p>
            <a:endParaRPr lang="en-US" sz="1200" dirty="0"/>
          </a:p>
          <a:p>
            <a:endParaRPr lang="en-US" sz="1200" dirty="0"/>
          </a:p>
          <a:p>
            <a:endParaRPr lang="en-US" sz="1200" dirty="0"/>
          </a:p>
          <a:p>
            <a:endParaRPr lang="en-US" sz="1200" dirty="0"/>
          </a:p>
          <a:p>
            <a:endParaRPr lang="en-US" sz="1200" dirty="0"/>
          </a:p>
          <a:p>
            <a:r>
              <a:rPr lang="en-US" sz="1200" b="1" dirty="0"/>
              <a:t>OPTIONAL SUPPLIES:</a:t>
            </a:r>
          </a:p>
          <a:p>
            <a:r>
              <a:rPr lang="en-US" sz="1200" dirty="0"/>
              <a:t>• Tagging gun &amp; barbs</a:t>
            </a:r>
          </a:p>
          <a:p>
            <a:r>
              <a:rPr lang="en-US" sz="1200" dirty="0"/>
              <a:t>• Paper cutter</a:t>
            </a:r>
          </a:p>
          <a:p>
            <a:r>
              <a:rPr lang="en-US" sz="1200" dirty="0"/>
              <a:t>• Cleaning supplies such as Magic Eraser, stain remover, bleach pen, wrinkle releaser and odor</a:t>
            </a:r>
          </a:p>
          <a:p>
            <a:r>
              <a:rPr lang="en-US" sz="1200" dirty="0"/>
              <a:t>remover—all are helpful!</a:t>
            </a:r>
          </a:p>
        </p:txBody>
      </p:sp>
      <p:pic>
        <p:nvPicPr>
          <p:cNvPr id="4" name="Picture 3" descr="Tagging Supplies1_Feb16.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6486" y="1086303"/>
            <a:ext cx="3476063" cy="2711124"/>
          </a:xfrm>
          <a:prstGeom prst="rect">
            <a:avLst/>
          </a:prstGeom>
        </p:spPr>
      </p:pic>
      <p:sp>
        <p:nvSpPr>
          <p:cNvPr id="3" name="TextBox 2"/>
          <p:cNvSpPr txBox="1"/>
          <p:nvPr/>
        </p:nvSpPr>
        <p:spPr>
          <a:xfrm>
            <a:off x="3711677" y="3564193"/>
            <a:ext cx="5120943" cy="1015663"/>
          </a:xfrm>
          <a:prstGeom prst="rect">
            <a:avLst/>
          </a:prstGeom>
          <a:noFill/>
        </p:spPr>
        <p:txBody>
          <a:bodyPr wrap="square" rtlCol="0">
            <a:spAutoFit/>
          </a:bodyPr>
          <a:lstStyle/>
          <a:p>
            <a:r>
              <a:rPr lang="en-US" sz="1200" b="1" dirty="0"/>
              <a:t>*No Printer? No Problem!</a:t>
            </a:r>
          </a:p>
          <a:p>
            <a:r>
              <a:rPr lang="en-US" sz="1200" dirty="0"/>
              <a:t>When you finish creating your tags, use the “Print PDF” option and save the PDF file. Printing your tags at an office supply store will save you ink and time. Don’t forget to ask them to cut your tags!</a:t>
            </a:r>
          </a:p>
          <a:p>
            <a:endParaRPr lang="en-US" sz="1200" dirty="0"/>
          </a:p>
        </p:txBody>
      </p:sp>
    </p:spTree>
    <p:extLst>
      <p:ext uri="{BB962C8B-B14F-4D97-AF65-F5344CB8AC3E}">
        <p14:creationId xmlns:p14="http://schemas.microsoft.com/office/powerpoint/2010/main" val="879793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9726"/>
            <a:ext cx="7772400" cy="1102519"/>
          </a:xfrm>
        </p:spPr>
        <p:txBody>
          <a:bodyPr>
            <a:noAutofit/>
          </a:bodyPr>
          <a:lstStyle/>
          <a:p>
            <a:r>
              <a:rPr lang="en-US" sz="5400" dirty="0"/>
              <a:t>Step 1: </a:t>
            </a:r>
            <a:br>
              <a:rPr lang="en-US" sz="5400" dirty="0"/>
            </a:br>
            <a:r>
              <a:rPr lang="en-US" sz="5400" dirty="0"/>
              <a:t>GATHER</a:t>
            </a:r>
          </a:p>
        </p:txBody>
      </p:sp>
      <p:pic>
        <p:nvPicPr>
          <p:cNvPr id="4" name="Picture 3" descr="GatherSte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57258" y="1955493"/>
            <a:ext cx="2216784" cy="2196812"/>
          </a:xfrm>
          <a:prstGeom prst="rect">
            <a:avLst/>
          </a:prstGeom>
        </p:spPr>
      </p:pic>
    </p:spTree>
    <p:extLst>
      <p:ext uri="{BB962C8B-B14F-4D97-AF65-F5344CB8AC3E}">
        <p14:creationId xmlns:p14="http://schemas.microsoft.com/office/powerpoint/2010/main" val="83786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8818" y="-115325"/>
            <a:ext cx="8586364" cy="1102519"/>
          </a:xfrm>
        </p:spPr>
        <p:txBody>
          <a:bodyPr>
            <a:noAutofit/>
          </a:bodyPr>
          <a:lstStyle/>
          <a:p>
            <a:r>
              <a:rPr lang="en-US" dirty="0"/>
              <a:t>All the stuff can be overwhelming!</a:t>
            </a:r>
          </a:p>
        </p:txBody>
      </p:sp>
      <p:sp>
        <p:nvSpPr>
          <p:cNvPr id="6" name="TextBox 5"/>
          <p:cNvSpPr txBox="1"/>
          <p:nvPr/>
        </p:nvSpPr>
        <p:spPr>
          <a:xfrm>
            <a:off x="4656459" y="783745"/>
            <a:ext cx="4208723" cy="3416320"/>
          </a:xfrm>
          <a:prstGeom prst="rect">
            <a:avLst/>
          </a:prstGeom>
          <a:noFill/>
        </p:spPr>
        <p:txBody>
          <a:bodyPr wrap="square" rtlCol="0">
            <a:spAutoFit/>
          </a:bodyPr>
          <a:lstStyle/>
          <a:p>
            <a:r>
              <a:rPr lang="en-US" dirty="0"/>
              <a:t>Growing children go through a new wardrobe every 6 months, so it’s no surprise we can feel overwhelmed!</a:t>
            </a:r>
          </a:p>
          <a:p>
            <a:endParaRPr lang="en-US" dirty="0"/>
          </a:p>
          <a:p>
            <a:r>
              <a:rPr lang="en-US" dirty="0"/>
              <a:t>That’s a sign that it’s time to clear out everything no longer worn or used. Check seasonal guidelines on the website for what’s in and what’s out each season.</a:t>
            </a:r>
          </a:p>
          <a:p>
            <a:endParaRPr lang="en-US" dirty="0"/>
          </a:p>
          <a:p>
            <a:r>
              <a:rPr lang="en-US" dirty="0"/>
              <a:t>Look all around your home—let’s get busy!</a:t>
            </a:r>
          </a:p>
          <a:p>
            <a:r>
              <a:rPr lang="en-US" dirty="0"/>
              <a:t>It feels so good to clear the clutter. </a:t>
            </a:r>
            <a:r>
              <a:rPr lang="en-US" dirty="0" err="1"/>
              <a:t>Ahhhh</a:t>
            </a:r>
            <a:r>
              <a:rPr lang="en-US" dirty="0"/>
              <a:t>…it will totally be worth it!</a:t>
            </a:r>
          </a:p>
        </p:txBody>
      </p:sp>
      <p:pic>
        <p:nvPicPr>
          <p:cNvPr id="4" name="Picture 3">
            <a:extLst>
              <a:ext uri="{FF2B5EF4-FFF2-40B4-BE49-F238E27FC236}">
                <a16:creationId xmlns:a16="http://schemas.microsoft.com/office/drawing/2014/main" id="{4D52C934-115B-4C6B-4FDF-9E9D8BDC1B91}"/>
              </a:ext>
            </a:extLst>
          </p:cNvPr>
          <p:cNvPicPr>
            <a:picLocks noChangeAspect="1"/>
          </p:cNvPicPr>
          <p:nvPr/>
        </p:nvPicPr>
        <p:blipFill>
          <a:blip r:embed="rId3"/>
          <a:stretch>
            <a:fillRect/>
          </a:stretch>
        </p:blipFill>
        <p:spPr>
          <a:xfrm>
            <a:off x="464129" y="936185"/>
            <a:ext cx="4023413" cy="3111439"/>
          </a:xfrm>
          <a:prstGeom prst="rect">
            <a:avLst/>
          </a:prstGeom>
        </p:spPr>
      </p:pic>
    </p:spTree>
    <p:extLst>
      <p:ext uri="{BB962C8B-B14F-4D97-AF65-F5344CB8AC3E}">
        <p14:creationId xmlns:p14="http://schemas.microsoft.com/office/powerpoint/2010/main" val="2183870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607" y="101237"/>
            <a:ext cx="8594786" cy="1102519"/>
          </a:xfrm>
        </p:spPr>
        <p:txBody>
          <a:bodyPr>
            <a:noAutofit/>
          </a:bodyPr>
          <a:lstStyle/>
          <a:p>
            <a:r>
              <a:rPr lang="en-US" dirty="0"/>
              <a:t>The things we can not accept </a:t>
            </a:r>
            <a:br>
              <a:rPr lang="en-US" dirty="0"/>
            </a:br>
            <a:r>
              <a:rPr lang="en-US" sz="2150" dirty="0"/>
              <a:t>Thanks for understanding! </a:t>
            </a:r>
            <a:r>
              <a:rPr lang="en-US" sz="2150" i="1" dirty="0"/>
              <a:t>This will help with safe distancing at the sale.</a:t>
            </a:r>
          </a:p>
        </p:txBody>
      </p:sp>
      <p:sp>
        <p:nvSpPr>
          <p:cNvPr id="6" name="TextBox 5"/>
          <p:cNvSpPr txBox="1"/>
          <p:nvPr/>
        </p:nvSpPr>
        <p:spPr>
          <a:xfrm>
            <a:off x="274607" y="1417022"/>
            <a:ext cx="8594786" cy="4524315"/>
          </a:xfrm>
          <a:prstGeom prst="rect">
            <a:avLst/>
          </a:prstGeom>
          <a:noFill/>
        </p:spPr>
        <p:txBody>
          <a:bodyPr wrap="square" numCol="3" spcCol="91440" rtlCol="0">
            <a:spAutoFit/>
          </a:bodyPr>
          <a:lstStyle/>
          <a:p>
            <a:pPr fontAlgn="base"/>
            <a:r>
              <a:rPr lang="en-US" dirty="0"/>
              <a:t>No Maternity, juniors, or adult clothing</a:t>
            </a:r>
          </a:p>
          <a:p>
            <a:pPr fontAlgn="base"/>
            <a:br>
              <a:rPr lang="en-US" dirty="0"/>
            </a:br>
            <a:r>
              <a:rPr lang="en-US" dirty="0"/>
              <a:t>No DVDs</a:t>
            </a:r>
          </a:p>
          <a:p>
            <a:pPr fontAlgn="base"/>
            <a:br>
              <a:rPr lang="en-US" dirty="0"/>
            </a:br>
            <a:r>
              <a:rPr lang="en-US" dirty="0"/>
              <a:t>No </a:t>
            </a:r>
            <a:r>
              <a:rPr lang="en-US" dirty="0" err="1"/>
              <a:t>Breastpumps</a:t>
            </a:r>
            <a:endParaRPr lang="en-US" dirty="0"/>
          </a:p>
          <a:p>
            <a:pPr fontAlgn="base"/>
            <a:br>
              <a:rPr lang="en-US" dirty="0"/>
            </a:br>
            <a:r>
              <a:rPr lang="en-US" dirty="0"/>
              <a:t>No Backpacks, Lunchboxes,  and purses</a:t>
            </a:r>
          </a:p>
          <a:p>
            <a:pPr fontAlgn="base"/>
            <a:br>
              <a:rPr lang="en-US" dirty="0"/>
            </a:br>
            <a:r>
              <a:rPr lang="en-US" dirty="0"/>
              <a:t> </a:t>
            </a:r>
          </a:p>
          <a:p>
            <a:pPr fontAlgn="base"/>
            <a:endParaRPr lang="en-US" dirty="0"/>
          </a:p>
          <a:p>
            <a:pPr fontAlgn="base"/>
            <a:endParaRPr lang="en-US" dirty="0"/>
          </a:p>
          <a:p>
            <a:pPr fontAlgn="base"/>
            <a:endParaRPr lang="en-US" dirty="0"/>
          </a:p>
          <a:p>
            <a:pPr fontAlgn="base"/>
            <a:endParaRPr lang="en-US" dirty="0"/>
          </a:p>
          <a:p>
            <a:pPr fontAlgn="base"/>
            <a:endParaRPr lang="en-US" dirty="0"/>
          </a:p>
          <a:p>
            <a:pPr fontAlgn="base"/>
            <a:r>
              <a:rPr lang="en-US" dirty="0"/>
              <a:t>No Miscellaneous </a:t>
            </a:r>
            <a:br>
              <a:rPr lang="en-US" dirty="0"/>
            </a:br>
            <a:r>
              <a:rPr lang="en-US" dirty="0"/>
              <a:t>Arts &amp; Crafts</a:t>
            </a:r>
            <a:br>
              <a:rPr lang="en-US" dirty="0"/>
            </a:br>
            <a:r>
              <a:rPr lang="en-US" sz="1600" dirty="0"/>
              <a:t>(must be in a boxed set)</a:t>
            </a:r>
            <a:br>
              <a:rPr lang="en-US" dirty="0"/>
            </a:br>
            <a:br>
              <a:rPr lang="en-US" dirty="0"/>
            </a:br>
            <a:r>
              <a:rPr lang="en-US" dirty="0"/>
              <a:t>No Party Supplies</a:t>
            </a:r>
            <a:br>
              <a:rPr lang="en-US" dirty="0"/>
            </a:br>
            <a:br>
              <a:rPr lang="en-US" dirty="0"/>
            </a:br>
            <a:r>
              <a:rPr lang="en-US" dirty="0"/>
              <a:t>No Parenting Books</a:t>
            </a:r>
          </a:p>
          <a:p>
            <a:pPr fontAlgn="base"/>
            <a:br>
              <a:rPr lang="en-US" dirty="0"/>
            </a:br>
            <a:br>
              <a:rPr lang="en-US" dirty="0"/>
            </a:br>
            <a:br>
              <a:rPr lang="en-US" dirty="0"/>
            </a:br>
            <a:br>
              <a:rPr lang="en-US" dirty="0"/>
            </a:br>
            <a:br>
              <a:rPr lang="en-US" dirty="0"/>
            </a:br>
            <a:endParaRPr lang="en-US" dirty="0"/>
          </a:p>
          <a:p>
            <a:pPr fontAlgn="base"/>
            <a:endParaRPr lang="en-US" dirty="0"/>
          </a:p>
          <a:p>
            <a:pPr fontAlgn="base"/>
            <a:endParaRPr lang="en-US" dirty="0"/>
          </a:p>
          <a:p>
            <a:pPr fontAlgn="base"/>
            <a:endParaRPr lang="en-US" dirty="0"/>
          </a:p>
          <a:p>
            <a:pPr fontAlgn="base"/>
            <a:r>
              <a:rPr lang="en-US" dirty="0"/>
              <a:t>No Bedding sets*</a:t>
            </a:r>
          </a:p>
          <a:p>
            <a:pPr fontAlgn="base"/>
            <a:r>
              <a:rPr lang="en-US" sz="1600" dirty="0"/>
              <a:t>*Individual blankets are fine but they must be secured to a hanger. They will be hung under the newborn clothing.</a:t>
            </a:r>
            <a:br>
              <a:rPr lang="en-US" sz="1600" dirty="0"/>
            </a:br>
            <a:br>
              <a:rPr lang="en-US" sz="1600" dirty="0"/>
            </a:br>
            <a:r>
              <a:rPr lang="en-US" sz="1600" b="1" dirty="0"/>
              <a:t>Can accept the following:</a:t>
            </a:r>
            <a:br>
              <a:rPr lang="en-US" sz="1600" b="1" dirty="0"/>
            </a:br>
            <a:r>
              <a:rPr lang="en-US" sz="1600" dirty="0"/>
              <a:t>changing pad covers, mattress protectors, and sheets </a:t>
            </a:r>
            <a:r>
              <a:rPr lang="en-US" sz="1400" dirty="0"/>
              <a:t>(bassinet, crib, toddler,  kid themed twin/full) </a:t>
            </a:r>
            <a:br>
              <a:rPr lang="en-US" sz="1600" dirty="0"/>
            </a:br>
            <a:r>
              <a:rPr lang="en-US" sz="1600" b="1" dirty="0"/>
              <a:t>Must be on a hanger. </a:t>
            </a:r>
          </a:p>
          <a:p>
            <a:pPr fontAlgn="base"/>
            <a:endParaRPr lang="en-US" dirty="0"/>
          </a:p>
          <a:p>
            <a:pPr fontAlgn="base"/>
            <a:br>
              <a:rPr lang="en-US" dirty="0"/>
            </a:br>
            <a:endParaRPr lang="en-US" dirty="0"/>
          </a:p>
          <a:p>
            <a:pPr fontAlgn="base"/>
            <a:r>
              <a:rPr lang="en-US" dirty="0"/>
              <a:t> </a:t>
            </a:r>
          </a:p>
        </p:txBody>
      </p:sp>
    </p:spTree>
    <p:extLst>
      <p:ext uri="{BB962C8B-B14F-4D97-AF65-F5344CB8AC3E}">
        <p14:creationId xmlns:p14="http://schemas.microsoft.com/office/powerpoint/2010/main" val="122084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9726"/>
            <a:ext cx="7772400" cy="1102519"/>
          </a:xfrm>
        </p:spPr>
        <p:txBody>
          <a:bodyPr>
            <a:noAutofit/>
          </a:bodyPr>
          <a:lstStyle/>
          <a:p>
            <a:r>
              <a:rPr lang="en-US" sz="5400" dirty="0"/>
              <a:t>Step 2: </a:t>
            </a:r>
            <a:br>
              <a:rPr lang="en-US" sz="5400" dirty="0"/>
            </a:br>
            <a:r>
              <a:rPr lang="en-US" sz="5400" dirty="0"/>
              <a:t>KEEP • SELL • TOSS</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57258" y="1955493"/>
            <a:ext cx="2216783" cy="2196812"/>
          </a:xfrm>
          <a:prstGeom prst="rect">
            <a:avLst/>
          </a:prstGeom>
        </p:spPr>
      </p:pic>
    </p:spTree>
    <p:extLst>
      <p:ext uri="{BB962C8B-B14F-4D97-AF65-F5344CB8AC3E}">
        <p14:creationId xmlns:p14="http://schemas.microsoft.com/office/powerpoint/2010/main" val="135868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8818" y="473248"/>
            <a:ext cx="8586364" cy="1102519"/>
          </a:xfrm>
        </p:spPr>
        <p:txBody>
          <a:bodyPr>
            <a:noAutofit/>
          </a:bodyPr>
          <a:lstStyle/>
          <a:p>
            <a:r>
              <a:rPr lang="en-US" dirty="0"/>
              <a:t>Have a stack of items ready?</a:t>
            </a:r>
            <a:br>
              <a:rPr lang="en-US" dirty="0"/>
            </a:br>
            <a:r>
              <a:rPr lang="en-US" sz="2800" dirty="0"/>
              <a:t>Great! Grab 3 totes, baskets, or boxes and let’s sort.</a:t>
            </a:r>
            <a:br>
              <a:rPr lang="en-US" sz="2800" dirty="0"/>
            </a:br>
            <a:endParaRPr lang="en-US" sz="2800" dirty="0"/>
          </a:p>
        </p:txBody>
      </p:sp>
      <p:pic>
        <p:nvPicPr>
          <p:cNvPr id="12" name="Picture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340732" y="1575767"/>
            <a:ext cx="2449836" cy="2427764"/>
          </a:xfrm>
          <a:prstGeom prst="rect">
            <a:avLst/>
          </a:prstGeom>
        </p:spPr>
      </p:pic>
    </p:spTree>
    <p:extLst>
      <p:ext uri="{BB962C8B-B14F-4D97-AF65-F5344CB8AC3E}">
        <p14:creationId xmlns:p14="http://schemas.microsoft.com/office/powerpoint/2010/main" val="3105677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2102" y="131298"/>
            <a:ext cx="7123080" cy="1102519"/>
          </a:xfrm>
        </p:spPr>
        <p:txBody>
          <a:bodyPr>
            <a:noAutofit/>
          </a:bodyPr>
          <a:lstStyle/>
          <a:p>
            <a:pPr algn="l"/>
            <a:r>
              <a:rPr lang="en-US" dirty="0"/>
              <a:t>KEEP</a:t>
            </a:r>
            <a:endParaRPr lang="en-US" sz="2800" dirty="0"/>
          </a:p>
        </p:txBody>
      </p:sp>
      <p:sp>
        <p:nvSpPr>
          <p:cNvPr id="5" name="TextBox 4"/>
          <p:cNvSpPr txBox="1"/>
          <p:nvPr/>
        </p:nvSpPr>
        <p:spPr>
          <a:xfrm>
            <a:off x="4306208" y="1252231"/>
            <a:ext cx="3964503" cy="1569660"/>
          </a:xfrm>
          <a:prstGeom prst="rect">
            <a:avLst/>
          </a:prstGeom>
          <a:noFill/>
        </p:spPr>
        <p:txBody>
          <a:bodyPr wrap="square" rtlCol="0">
            <a:spAutoFit/>
          </a:bodyPr>
          <a:lstStyle/>
          <a:p>
            <a:r>
              <a:rPr lang="en-US" sz="2400" dirty="0"/>
              <a:t>These are items you are not quite ready to let go of just yet. That’s perfectly fine! </a:t>
            </a:r>
          </a:p>
          <a:p>
            <a:r>
              <a:rPr lang="en-US" sz="2400" dirty="0"/>
              <a:t>We all keep a few treasures.</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8524" y="1233817"/>
            <a:ext cx="3507684" cy="24384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50" cy="1116698"/>
          </a:xfrm>
          <a:prstGeom prst="rect">
            <a:avLst/>
          </a:prstGeom>
        </p:spPr>
      </p:pic>
    </p:spTree>
    <p:extLst>
      <p:ext uri="{BB962C8B-B14F-4D97-AF65-F5344CB8AC3E}">
        <p14:creationId xmlns:p14="http://schemas.microsoft.com/office/powerpoint/2010/main" val="2740839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9068" y="1397714"/>
            <a:ext cx="8456114" cy="2462213"/>
          </a:xfrm>
          <a:prstGeom prst="rect">
            <a:avLst/>
          </a:prstGeom>
          <a:noFill/>
        </p:spPr>
        <p:txBody>
          <a:bodyPr wrap="square" rtlCol="0">
            <a:spAutoFit/>
          </a:bodyPr>
          <a:lstStyle/>
          <a:p>
            <a:r>
              <a:rPr lang="en-US" sz="2800" dirty="0"/>
              <a:t>Items sell best when they meet the 4 C’s:</a:t>
            </a:r>
            <a:endParaRPr lang="en-US" dirty="0"/>
          </a:p>
          <a:p>
            <a:pPr marL="285750" indent="-285750">
              <a:buFont typeface="Arial"/>
              <a:buChar char="•"/>
            </a:pPr>
            <a:r>
              <a:rPr lang="en-US" b="1" dirty="0"/>
              <a:t>Clean: </a:t>
            </a:r>
            <a:r>
              <a:rPr lang="en-US" dirty="0"/>
              <a:t>The newer it looks, the better it sells! Check carefully for stains, holes, rips, tears to make sure items are clean, fresh, and in good condition.</a:t>
            </a:r>
          </a:p>
          <a:p>
            <a:pPr marL="285750" indent="-285750">
              <a:buFont typeface="Arial"/>
              <a:buChar char="•"/>
            </a:pPr>
            <a:r>
              <a:rPr lang="en-US" b="1" dirty="0"/>
              <a:t>Current: </a:t>
            </a:r>
            <a:r>
              <a:rPr lang="en-US" dirty="0"/>
              <a:t>Sell clothing, shoes, and items in the correct season—check out the seasonal clothing list on the website. Shoppers are looking for current styles and fashion!</a:t>
            </a:r>
          </a:p>
          <a:p>
            <a:pPr marL="285750" indent="-285750">
              <a:buFont typeface="Arial"/>
              <a:buChar char="•"/>
            </a:pPr>
            <a:r>
              <a:rPr lang="en-US" b="1" dirty="0"/>
              <a:t>Complete: </a:t>
            </a:r>
            <a:r>
              <a:rPr lang="en-US" dirty="0"/>
              <a:t>toys, games and puzzles must be sold as a complete set.</a:t>
            </a:r>
          </a:p>
          <a:p>
            <a:pPr marL="285750" indent="-285750">
              <a:buFont typeface="Arial"/>
              <a:buChar char="•"/>
            </a:pPr>
            <a:r>
              <a:rPr lang="en-US" b="1" dirty="0"/>
              <a:t>Compliant: </a:t>
            </a:r>
            <a:r>
              <a:rPr lang="en-US" dirty="0"/>
              <a:t>Check important safety guidelines on </a:t>
            </a:r>
            <a:r>
              <a:rPr lang="en-US" dirty="0" err="1"/>
              <a:t>jbfsale.com</a:t>
            </a:r>
            <a:r>
              <a:rPr lang="en-US" dirty="0"/>
              <a:t>. Let’s help keep all our children and families safe.</a:t>
            </a:r>
          </a:p>
        </p:txBody>
      </p:sp>
      <p:sp>
        <p:nvSpPr>
          <p:cNvPr id="5" name="Title 1"/>
          <p:cNvSpPr txBox="1">
            <a:spLocks/>
          </p:cNvSpPr>
          <p:nvPr/>
        </p:nvSpPr>
        <p:spPr>
          <a:xfrm>
            <a:off x="1742102" y="131298"/>
            <a:ext cx="7123080"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a:t>SELL</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50" cy="1116698"/>
          </a:xfrm>
          <a:prstGeom prst="rect">
            <a:avLst/>
          </a:prstGeom>
        </p:spPr>
      </p:pic>
    </p:spTree>
    <p:extLst>
      <p:ext uri="{BB962C8B-B14F-4D97-AF65-F5344CB8AC3E}">
        <p14:creationId xmlns:p14="http://schemas.microsoft.com/office/powerpoint/2010/main" val="2279632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742102" y="131298"/>
            <a:ext cx="7123080"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a:t>TOSS</a:t>
            </a:r>
            <a:endParaRPr lang="en-US" sz="2800" dirty="0"/>
          </a:p>
        </p:txBody>
      </p:sp>
      <p:sp>
        <p:nvSpPr>
          <p:cNvPr id="7" name="TextBox 6"/>
          <p:cNvSpPr txBox="1"/>
          <p:nvPr/>
        </p:nvSpPr>
        <p:spPr>
          <a:xfrm>
            <a:off x="4306208" y="1252231"/>
            <a:ext cx="3964503" cy="2308324"/>
          </a:xfrm>
          <a:prstGeom prst="rect">
            <a:avLst/>
          </a:prstGeom>
          <a:noFill/>
        </p:spPr>
        <p:txBody>
          <a:bodyPr wrap="square" rtlCol="0">
            <a:spAutoFit/>
          </a:bodyPr>
          <a:lstStyle/>
          <a:p>
            <a:r>
              <a:rPr lang="en-US" sz="2400" dirty="0"/>
              <a:t>Ah yes. We all know there is such a thing as too well loved. These items have holes, rips, tears, missing pieces. These items can be recycled or donated.</a:t>
            </a:r>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07129" y="1310809"/>
            <a:ext cx="2897873" cy="2336659"/>
          </a:xfrm>
          <a:prstGeom prst="rect">
            <a:avLst/>
          </a:prstGeom>
        </p:spPr>
      </p:pic>
      <p:sp>
        <p:nvSpPr>
          <p:cNvPr id="3" name="TextBox 2"/>
          <p:cNvSpPr txBox="1"/>
          <p:nvPr/>
        </p:nvSpPr>
        <p:spPr>
          <a:xfrm>
            <a:off x="1432757" y="3110118"/>
            <a:ext cx="1278084" cy="369332"/>
          </a:xfrm>
          <a:prstGeom prst="rect">
            <a:avLst/>
          </a:prstGeom>
          <a:noFill/>
        </p:spPr>
        <p:txBody>
          <a:bodyPr wrap="square" rtlCol="0">
            <a:spAutoFit/>
          </a:bodyPr>
          <a:lstStyle/>
          <a:p>
            <a:pPr algn="ctr"/>
            <a:r>
              <a:rPr lang="en-US" b="1" dirty="0"/>
              <a:t>TOSS</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50" cy="1116698"/>
          </a:xfrm>
          <a:prstGeom prst="rect">
            <a:avLst/>
          </a:prstGeom>
        </p:spPr>
      </p:pic>
    </p:spTree>
    <p:extLst>
      <p:ext uri="{BB962C8B-B14F-4D97-AF65-F5344CB8AC3E}">
        <p14:creationId xmlns:p14="http://schemas.microsoft.com/office/powerpoint/2010/main" val="242802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9726"/>
            <a:ext cx="7772400" cy="1102519"/>
          </a:xfrm>
        </p:spPr>
        <p:txBody>
          <a:bodyPr>
            <a:noAutofit/>
          </a:bodyPr>
          <a:lstStyle/>
          <a:p>
            <a:r>
              <a:rPr lang="en-US" sz="5400" dirty="0"/>
              <a:t>Step 3: </a:t>
            </a:r>
            <a:br>
              <a:rPr lang="en-US" sz="5400" dirty="0"/>
            </a:br>
            <a:r>
              <a:rPr lang="en-US" sz="5400" dirty="0"/>
              <a:t>PRICE</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57258" y="1955493"/>
            <a:ext cx="2216783" cy="2196812"/>
          </a:xfrm>
          <a:prstGeom prst="rect">
            <a:avLst/>
          </a:prstGeom>
        </p:spPr>
      </p:pic>
    </p:spTree>
    <p:extLst>
      <p:ext uri="{BB962C8B-B14F-4D97-AF65-F5344CB8AC3E}">
        <p14:creationId xmlns:p14="http://schemas.microsoft.com/office/powerpoint/2010/main" val="3033373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2551" y="1164259"/>
            <a:ext cx="3565406" cy="2955426"/>
          </a:xfrm>
          <a:prstGeom prst="rect">
            <a:avLst/>
          </a:prstGeom>
        </p:spPr>
      </p:pic>
      <p:sp>
        <p:nvSpPr>
          <p:cNvPr id="2" name="Title 1"/>
          <p:cNvSpPr>
            <a:spLocks noGrp="1"/>
          </p:cNvSpPr>
          <p:nvPr>
            <p:ph type="ctrTitle"/>
          </p:nvPr>
        </p:nvSpPr>
        <p:spPr>
          <a:xfrm>
            <a:off x="1742102" y="131298"/>
            <a:ext cx="7123080" cy="1102519"/>
          </a:xfrm>
        </p:spPr>
        <p:txBody>
          <a:bodyPr>
            <a:noAutofit/>
          </a:bodyPr>
          <a:lstStyle/>
          <a:p>
            <a:pPr algn="l"/>
            <a:r>
              <a:rPr lang="en-US" dirty="0"/>
              <a:t>Pricing: You set your price.</a:t>
            </a:r>
            <a:endParaRPr lang="en-US" sz="2800" dirty="0"/>
          </a:p>
        </p:txBody>
      </p:sp>
      <p:sp>
        <p:nvSpPr>
          <p:cNvPr id="5" name="TextBox 4"/>
          <p:cNvSpPr txBox="1"/>
          <p:nvPr/>
        </p:nvSpPr>
        <p:spPr>
          <a:xfrm>
            <a:off x="4306208" y="1252231"/>
            <a:ext cx="3964503" cy="1938992"/>
          </a:xfrm>
          <a:prstGeom prst="rect">
            <a:avLst/>
          </a:prstGeom>
          <a:noFill/>
        </p:spPr>
        <p:txBody>
          <a:bodyPr wrap="square" rtlCol="0">
            <a:spAutoFit/>
          </a:bodyPr>
          <a:lstStyle/>
          <a:p>
            <a:r>
              <a:rPr lang="en-US" sz="2400" dirty="0"/>
              <a:t>Now that you have a stack of items you want to SELL, it’s time to PRICE them.</a:t>
            </a:r>
          </a:p>
          <a:p>
            <a:endParaRPr lang="en-US" sz="2400" dirty="0"/>
          </a:p>
          <a:p>
            <a:r>
              <a:rPr lang="en-US" sz="2400" dirty="0"/>
              <a:t>So, how to price?</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spTree>
    <p:extLst>
      <p:ext uri="{BB962C8B-B14F-4D97-AF65-F5344CB8AC3E}">
        <p14:creationId xmlns:p14="http://schemas.microsoft.com/office/powerpoint/2010/main" val="2063921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85556" y="1074700"/>
            <a:ext cx="3133620" cy="2987994"/>
          </a:xfrm>
          <a:prstGeom prst="rect">
            <a:avLst/>
          </a:prstGeom>
        </p:spPr>
      </p:pic>
      <p:sp>
        <p:nvSpPr>
          <p:cNvPr id="2" name="Title 1"/>
          <p:cNvSpPr>
            <a:spLocks noGrp="1"/>
          </p:cNvSpPr>
          <p:nvPr>
            <p:ph type="ctrTitle"/>
          </p:nvPr>
        </p:nvSpPr>
        <p:spPr>
          <a:xfrm>
            <a:off x="1742102" y="131298"/>
            <a:ext cx="7123080" cy="1102519"/>
          </a:xfrm>
        </p:spPr>
        <p:txBody>
          <a:bodyPr>
            <a:noAutofit/>
          </a:bodyPr>
          <a:lstStyle/>
          <a:p>
            <a:pPr algn="l"/>
            <a:r>
              <a:rPr lang="en-US" dirty="0"/>
              <a:t>Be shopper-focused.</a:t>
            </a:r>
            <a:endParaRPr lang="en-US" sz="2800" dirty="0"/>
          </a:p>
        </p:txBody>
      </p:sp>
      <p:sp>
        <p:nvSpPr>
          <p:cNvPr id="5" name="TextBox 4"/>
          <p:cNvSpPr txBox="1"/>
          <p:nvPr/>
        </p:nvSpPr>
        <p:spPr>
          <a:xfrm>
            <a:off x="4306208" y="1252231"/>
            <a:ext cx="3964503" cy="1938992"/>
          </a:xfrm>
          <a:prstGeom prst="rect">
            <a:avLst/>
          </a:prstGeom>
          <a:noFill/>
        </p:spPr>
        <p:txBody>
          <a:bodyPr wrap="square" rtlCol="0">
            <a:spAutoFit/>
          </a:bodyPr>
          <a:lstStyle/>
          <a:p>
            <a:r>
              <a:rPr lang="en-US" sz="2400" dirty="0"/>
              <a:t>Ask, “What price would make me buy this item without a second thought…and then brag about my bargain to my friends?”</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spTree>
    <p:extLst>
      <p:ext uri="{BB962C8B-B14F-4D97-AF65-F5344CB8AC3E}">
        <p14:creationId xmlns:p14="http://schemas.microsoft.com/office/powerpoint/2010/main" val="728230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716047" y="281016"/>
            <a:ext cx="2057328" cy="3693319"/>
          </a:xfrm>
          <a:prstGeom prst="rect">
            <a:avLst/>
          </a:prstGeom>
          <a:noFill/>
        </p:spPr>
        <p:txBody>
          <a:bodyPr wrap="square" rtlCol="0">
            <a:spAutoFit/>
          </a:bodyPr>
          <a:lstStyle/>
          <a:p>
            <a:r>
              <a:rPr lang="en-US" sz="2400" dirty="0"/>
              <a:t>Price items according to this guide.</a:t>
            </a:r>
          </a:p>
          <a:p>
            <a:endParaRPr lang="en-US" dirty="0"/>
          </a:p>
          <a:p>
            <a:r>
              <a:rPr lang="en-US" dirty="0"/>
              <a:t>Make sure you are priced 50-90% </a:t>
            </a:r>
            <a:r>
              <a:rPr lang="en-US" b="1" dirty="0"/>
              <a:t>below</a:t>
            </a:r>
            <a:r>
              <a:rPr lang="en-US" dirty="0"/>
              <a:t> retail prices to appeal to savvy bargain shoppers.</a:t>
            </a:r>
          </a:p>
          <a:p>
            <a:endParaRPr lang="en-US" dirty="0"/>
          </a:p>
          <a:p>
            <a:r>
              <a:rPr lang="en-US" dirty="0"/>
              <a:t>Items priced BEST sell FIRST.</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65495" y="281016"/>
            <a:ext cx="3830568" cy="3833784"/>
          </a:xfrm>
          <a:prstGeom prst="rect">
            <a:avLst/>
          </a:prstGeom>
        </p:spPr>
      </p:pic>
    </p:spTree>
    <p:extLst>
      <p:ext uri="{BB962C8B-B14F-4D97-AF65-F5344CB8AC3E}">
        <p14:creationId xmlns:p14="http://schemas.microsoft.com/office/powerpoint/2010/main" val="2932698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4519" y="1252231"/>
            <a:ext cx="7546395" cy="1200329"/>
          </a:xfrm>
          <a:prstGeom prst="rect">
            <a:avLst/>
          </a:prstGeom>
          <a:noFill/>
        </p:spPr>
        <p:txBody>
          <a:bodyPr wrap="square" rtlCol="0">
            <a:spAutoFit/>
          </a:bodyPr>
          <a:lstStyle/>
          <a:p>
            <a:pPr algn="ctr"/>
            <a:r>
              <a:rPr lang="en-US" sz="2400" dirty="0"/>
              <a:t>Now that you’ve thought about your pricing, grab your items and log into your JBF profile on the website.</a:t>
            </a:r>
          </a:p>
          <a:p>
            <a:pPr algn="ctr"/>
            <a:r>
              <a:rPr lang="en-US" sz="2400" dirty="0"/>
              <a:t>Click the TAGGING button at the top of the page.</a:t>
            </a: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pic>
        <p:nvPicPr>
          <p:cNvPr id="8" name="Picture 7" descr="Registration-Screen.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93521" y="2628934"/>
            <a:ext cx="6956958" cy="1416651"/>
          </a:xfrm>
          <a:prstGeom prst="rect">
            <a:avLst/>
          </a:prstGeom>
        </p:spPr>
      </p:pic>
      <p:sp>
        <p:nvSpPr>
          <p:cNvPr id="10" name="Donut 9"/>
          <p:cNvSpPr/>
          <p:nvPr/>
        </p:nvSpPr>
        <p:spPr>
          <a:xfrm>
            <a:off x="6451513" y="3166284"/>
            <a:ext cx="708162" cy="708162"/>
          </a:xfrm>
          <a:prstGeom prst="donut">
            <a:avLst>
              <a:gd name="adj" fmla="val 759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cxnSp>
        <p:nvCxnSpPr>
          <p:cNvPr id="9" name="Straight Arrow Connector 8"/>
          <p:cNvCxnSpPr/>
          <p:nvPr/>
        </p:nvCxnSpPr>
        <p:spPr>
          <a:xfrm>
            <a:off x="6451513" y="2470974"/>
            <a:ext cx="288956" cy="6953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1742102" y="131298"/>
            <a:ext cx="7123080" cy="1102519"/>
          </a:xfrm>
        </p:spPr>
        <p:txBody>
          <a:bodyPr>
            <a:noAutofit/>
          </a:bodyPr>
          <a:lstStyle/>
          <a:p>
            <a:pPr algn="l"/>
            <a:r>
              <a:rPr lang="en-US" dirty="0"/>
              <a:t>Pricing: Create your tags</a:t>
            </a:r>
            <a:endParaRPr lang="en-US" sz="2800" dirty="0"/>
          </a:p>
        </p:txBody>
      </p:sp>
    </p:spTree>
    <p:extLst>
      <p:ext uri="{BB962C8B-B14F-4D97-AF65-F5344CB8AC3E}">
        <p14:creationId xmlns:p14="http://schemas.microsoft.com/office/powerpoint/2010/main" val="3154249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31649" y="1032403"/>
            <a:ext cx="6960267" cy="2246769"/>
          </a:xfrm>
          <a:prstGeom prst="rect">
            <a:avLst/>
          </a:prstGeom>
          <a:noFill/>
        </p:spPr>
        <p:txBody>
          <a:bodyPr wrap="square" rtlCol="0">
            <a:spAutoFit/>
          </a:bodyPr>
          <a:lstStyle/>
          <a:p>
            <a:pPr marL="342900" indent="-342900">
              <a:buFont typeface="Arial"/>
              <a:buChar char="•"/>
            </a:pPr>
            <a:r>
              <a:rPr lang="en-US" sz="2400" dirty="0"/>
              <a:t>Select “Create Tags” to get started.</a:t>
            </a:r>
          </a:p>
          <a:p>
            <a:pPr marL="342900" indent="-342900">
              <a:buFont typeface="Arial"/>
              <a:buChar char="•"/>
            </a:pPr>
            <a:r>
              <a:rPr lang="en-US" sz="2400" dirty="0"/>
              <a:t>Choose the SEASON</a:t>
            </a:r>
            <a:r>
              <a:rPr lang="en-US" sz="2000" dirty="0"/>
              <a:t> (this helps you organize your tags).</a:t>
            </a:r>
          </a:p>
          <a:p>
            <a:pPr marL="342900" indent="-342900">
              <a:buFont typeface="Arial"/>
              <a:buChar char="•"/>
            </a:pPr>
            <a:r>
              <a:rPr lang="en-US" sz="2400" dirty="0"/>
              <a:t>Choose the category and size of your item </a:t>
            </a:r>
            <a:r>
              <a:rPr lang="en-US" sz="2000" dirty="0"/>
              <a:t>(double check that you entered the correct size).</a:t>
            </a:r>
          </a:p>
          <a:p>
            <a:pPr marL="342900" indent="-342900">
              <a:buFont typeface="Arial"/>
              <a:buChar char="•"/>
            </a:pPr>
            <a:r>
              <a:rPr lang="en-US" sz="2400" dirty="0"/>
              <a:t>Enter a detailed description and set your price.</a:t>
            </a:r>
          </a:p>
          <a:p>
            <a:pPr marL="342900" indent="-342900">
              <a:buFont typeface="Arial"/>
              <a:buChar char="•"/>
            </a:pPr>
            <a:endParaRPr lang="en-US" sz="2400" dirty="0"/>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7886" y="2979687"/>
            <a:ext cx="6568109" cy="1416651"/>
          </a:xfrm>
          <a:prstGeom prst="rect">
            <a:avLst/>
          </a:prstGeom>
        </p:spPr>
      </p:pic>
      <p:sp>
        <p:nvSpPr>
          <p:cNvPr id="10" name="Donut 9"/>
          <p:cNvSpPr/>
          <p:nvPr/>
        </p:nvSpPr>
        <p:spPr>
          <a:xfrm>
            <a:off x="3427217" y="3175251"/>
            <a:ext cx="1652557" cy="512762"/>
          </a:xfrm>
          <a:prstGeom prst="donut">
            <a:avLst>
              <a:gd name="adj" fmla="val 759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ctrTitle"/>
          </p:nvPr>
        </p:nvSpPr>
        <p:spPr>
          <a:xfrm>
            <a:off x="1742102" y="131298"/>
            <a:ext cx="7123080" cy="1102519"/>
          </a:xfrm>
        </p:spPr>
        <p:txBody>
          <a:bodyPr>
            <a:noAutofit/>
          </a:bodyPr>
          <a:lstStyle/>
          <a:p>
            <a:pPr algn="l"/>
            <a:r>
              <a:rPr lang="en-US" dirty="0"/>
              <a:t>Pricing: Enter your tags</a:t>
            </a:r>
            <a:endParaRPr lang="en-US" sz="2800" dirty="0"/>
          </a:p>
        </p:txBody>
      </p:sp>
      <p:grpSp>
        <p:nvGrpSpPr>
          <p:cNvPr id="16" name="Group 15"/>
          <p:cNvGrpSpPr/>
          <p:nvPr/>
        </p:nvGrpSpPr>
        <p:grpSpPr>
          <a:xfrm>
            <a:off x="1590842" y="2939119"/>
            <a:ext cx="811709" cy="544474"/>
            <a:chOff x="1752600" y="2556484"/>
            <a:chExt cx="811709" cy="658458"/>
          </a:xfrm>
        </p:grpSpPr>
        <p:cxnSp>
          <p:nvCxnSpPr>
            <p:cNvPr id="12" name="Straight Arrow Connector 11"/>
            <p:cNvCxnSpPr/>
            <p:nvPr/>
          </p:nvCxnSpPr>
          <p:spPr>
            <a:xfrm>
              <a:off x="2564309" y="2556484"/>
              <a:ext cx="0" cy="643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2158455" y="2571750"/>
              <a:ext cx="0" cy="4907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752600" y="2571750"/>
              <a:ext cx="0" cy="643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16797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30837" y="835534"/>
            <a:ext cx="7049814" cy="2185214"/>
          </a:xfrm>
          <a:prstGeom prst="rect">
            <a:avLst/>
          </a:prstGeom>
          <a:noFill/>
        </p:spPr>
        <p:txBody>
          <a:bodyPr wrap="square" rtlCol="0">
            <a:spAutoFit/>
          </a:bodyPr>
          <a:lstStyle/>
          <a:p>
            <a:pPr marL="342900" indent="-342900">
              <a:buFont typeface="Arial"/>
              <a:buChar char="•"/>
            </a:pPr>
            <a:r>
              <a:rPr lang="en-US" sz="2400" dirty="0"/>
              <a:t>Select (click box) if you want to:</a:t>
            </a:r>
          </a:p>
          <a:p>
            <a:pPr marL="800100" lvl="1" indent="-342900">
              <a:buFont typeface="Arial"/>
              <a:buChar char="•"/>
            </a:pPr>
            <a:r>
              <a:rPr lang="en-US" sz="1600" dirty="0"/>
              <a:t>REDUCE: items will be discounted at the end - highly recommended to sell all your items.</a:t>
            </a:r>
          </a:p>
          <a:p>
            <a:pPr marL="800100" lvl="1" indent="-342900">
              <a:buFont typeface="Arial"/>
              <a:buChar char="•"/>
            </a:pPr>
            <a:r>
              <a:rPr lang="en-US" sz="1600" dirty="0"/>
              <a:t>DONATE: Clicking this box means unsold items will go to local charities if they do not sell. We sort all items for pick up so don’t worry if you change your mind.</a:t>
            </a:r>
          </a:p>
          <a:p>
            <a:pPr marL="800100" lvl="1" indent="-342900">
              <a:buFont typeface="Arial"/>
              <a:buChar char="•"/>
            </a:pPr>
            <a:r>
              <a:rPr lang="en-US" sz="1600" b="1" dirty="0"/>
              <a:t>You can set your account to automatically reduce and/or donate. Go to ”MY SETTINGS” to update.</a:t>
            </a: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85565" y="3021474"/>
            <a:ext cx="6454475" cy="1392142"/>
          </a:xfrm>
          <a:prstGeom prst="rect">
            <a:avLst/>
          </a:prstGeom>
        </p:spPr>
      </p:pic>
      <p:sp>
        <p:nvSpPr>
          <p:cNvPr id="2" name="Title 1"/>
          <p:cNvSpPr>
            <a:spLocks noGrp="1"/>
          </p:cNvSpPr>
          <p:nvPr>
            <p:ph type="ctrTitle"/>
          </p:nvPr>
        </p:nvSpPr>
        <p:spPr>
          <a:xfrm>
            <a:off x="1742103" y="-36035"/>
            <a:ext cx="7123080" cy="1102519"/>
          </a:xfrm>
        </p:spPr>
        <p:txBody>
          <a:bodyPr>
            <a:noAutofit/>
          </a:bodyPr>
          <a:lstStyle/>
          <a:p>
            <a:pPr algn="l"/>
            <a:r>
              <a:rPr lang="en-US" sz="4000" dirty="0"/>
              <a:t>Pricing: Select Preferences</a:t>
            </a:r>
          </a:p>
        </p:txBody>
      </p:sp>
      <p:cxnSp>
        <p:nvCxnSpPr>
          <p:cNvPr id="4" name="Straight Arrow Connector 3"/>
          <p:cNvCxnSpPr/>
          <p:nvPr/>
        </p:nvCxnSpPr>
        <p:spPr>
          <a:xfrm>
            <a:off x="6422983" y="3745168"/>
            <a:ext cx="219798"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6934200" y="4054552"/>
            <a:ext cx="219798"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6" name="Donut 5"/>
          <p:cNvSpPr/>
          <p:nvPr/>
        </p:nvSpPr>
        <p:spPr>
          <a:xfrm>
            <a:off x="6638025" y="3618302"/>
            <a:ext cx="253732" cy="253732"/>
          </a:xfrm>
          <a:prstGeom prst="donut">
            <a:avLst>
              <a:gd name="adj" fmla="val 11453"/>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7" name="Donut 16"/>
          <p:cNvSpPr/>
          <p:nvPr/>
        </p:nvSpPr>
        <p:spPr>
          <a:xfrm>
            <a:off x="7153998" y="3927686"/>
            <a:ext cx="253732" cy="253732"/>
          </a:xfrm>
          <a:prstGeom prst="donut">
            <a:avLst>
              <a:gd name="adj" fmla="val 11453"/>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800497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31649" y="1032403"/>
            <a:ext cx="6960267" cy="830997"/>
          </a:xfrm>
          <a:prstGeom prst="rect">
            <a:avLst/>
          </a:prstGeom>
          <a:noFill/>
        </p:spPr>
        <p:txBody>
          <a:bodyPr wrap="square" rtlCol="0">
            <a:spAutoFit/>
          </a:bodyPr>
          <a:lstStyle/>
          <a:p>
            <a:pPr marL="342900" indent="-342900">
              <a:buFont typeface="Arial"/>
              <a:buChar char="•"/>
            </a:pPr>
            <a:r>
              <a:rPr lang="en-US" sz="2400" dirty="0"/>
              <a:t>Use your smart phone’s speaker function to enter tags even faster!</a:t>
            </a: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sp>
        <p:nvSpPr>
          <p:cNvPr id="2" name="Title 1"/>
          <p:cNvSpPr>
            <a:spLocks noGrp="1"/>
          </p:cNvSpPr>
          <p:nvPr>
            <p:ph type="ctrTitle"/>
          </p:nvPr>
        </p:nvSpPr>
        <p:spPr>
          <a:xfrm>
            <a:off x="1742102" y="131298"/>
            <a:ext cx="7123080" cy="1102519"/>
          </a:xfrm>
        </p:spPr>
        <p:txBody>
          <a:bodyPr>
            <a:noAutofit/>
          </a:bodyPr>
          <a:lstStyle/>
          <a:p>
            <a:pPr algn="l"/>
            <a:r>
              <a:rPr lang="en-US" dirty="0"/>
              <a:t>Pricing: Talk-to-Text TIP!</a:t>
            </a:r>
            <a:endParaRPr lang="en-US" sz="2800" dirty="0"/>
          </a:p>
        </p:txBody>
      </p:sp>
      <p:pic>
        <p:nvPicPr>
          <p:cNvPr id="9" name="Picture 8" descr="Talkt-to-Text Tip.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8029" y="2005780"/>
            <a:ext cx="3102864" cy="2188464"/>
          </a:xfrm>
          <a:prstGeom prst="rect">
            <a:avLst/>
          </a:prstGeom>
        </p:spPr>
      </p:pic>
    </p:spTree>
    <p:extLst>
      <p:ext uri="{BB962C8B-B14F-4D97-AF65-F5344CB8AC3E}">
        <p14:creationId xmlns:p14="http://schemas.microsoft.com/office/powerpoint/2010/main" val="1966720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70505" y="1233817"/>
            <a:ext cx="4408368" cy="3046988"/>
          </a:xfrm>
          <a:prstGeom prst="rect">
            <a:avLst/>
          </a:prstGeom>
          <a:noFill/>
        </p:spPr>
        <p:txBody>
          <a:bodyPr wrap="square" rtlCol="0">
            <a:spAutoFit/>
          </a:bodyPr>
          <a:lstStyle/>
          <a:p>
            <a:r>
              <a:rPr lang="en-US" sz="2400" b="1" dirty="0"/>
              <a:t>PRINT </a:t>
            </a:r>
            <a:r>
              <a:rPr lang="en-US" sz="2400" dirty="0"/>
              <a:t>your tags on white cardstock</a:t>
            </a:r>
            <a:br>
              <a:rPr lang="en-US" sz="2400" dirty="0"/>
            </a:br>
            <a:r>
              <a:rPr lang="en-US" sz="2400" dirty="0"/>
              <a:t>Tip: After you print, number each tag so you can put the tags in order after you cut -</a:t>
            </a:r>
            <a:r>
              <a:rPr lang="en-US" dirty="0"/>
              <a:t>use a pencil and put the number in an inconspicuous place.</a:t>
            </a:r>
            <a:r>
              <a:rPr lang="en-US" sz="2400" dirty="0"/>
              <a:t> This will make your next step faster! </a:t>
            </a: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8"/>
          </a:xfrm>
          <a:prstGeom prst="rect">
            <a:avLst/>
          </a:prstGeom>
        </p:spPr>
      </p:pic>
      <p:sp>
        <p:nvSpPr>
          <p:cNvPr id="2" name="Title 1"/>
          <p:cNvSpPr>
            <a:spLocks noGrp="1"/>
          </p:cNvSpPr>
          <p:nvPr>
            <p:ph type="ctrTitle"/>
          </p:nvPr>
        </p:nvSpPr>
        <p:spPr>
          <a:xfrm>
            <a:off x="1742102" y="131298"/>
            <a:ext cx="7123080" cy="1102519"/>
          </a:xfrm>
        </p:spPr>
        <p:txBody>
          <a:bodyPr>
            <a:noAutofit/>
          </a:bodyPr>
          <a:lstStyle/>
          <a:p>
            <a:pPr algn="l"/>
            <a:r>
              <a:rPr lang="en-US" dirty="0"/>
              <a:t>Pricing: Print your Tags</a:t>
            </a:r>
            <a:endParaRPr lang="en-US" sz="2800" dirty="0"/>
          </a:p>
        </p:txBody>
      </p:sp>
      <p:pic>
        <p:nvPicPr>
          <p:cNvPr id="3" name="Picture 2" descr="PrintTags Graphic.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1625" y="1397714"/>
            <a:ext cx="3236976" cy="2621280"/>
          </a:xfrm>
          <a:prstGeom prst="rect">
            <a:avLst/>
          </a:prstGeom>
        </p:spPr>
      </p:pic>
    </p:spTree>
    <p:extLst>
      <p:ext uri="{BB962C8B-B14F-4D97-AF65-F5344CB8AC3E}">
        <p14:creationId xmlns:p14="http://schemas.microsoft.com/office/powerpoint/2010/main" val="3822777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9726"/>
            <a:ext cx="7772400" cy="1102519"/>
          </a:xfrm>
        </p:spPr>
        <p:txBody>
          <a:bodyPr>
            <a:noAutofit/>
          </a:bodyPr>
          <a:lstStyle/>
          <a:p>
            <a:r>
              <a:rPr lang="en-US" sz="5400" dirty="0"/>
              <a:t>Step 4: </a:t>
            </a:r>
            <a:br>
              <a:rPr lang="en-US" sz="5400" dirty="0"/>
            </a:br>
            <a:r>
              <a:rPr lang="en-US" sz="5400" dirty="0"/>
              <a:t>PREP</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57258" y="1955493"/>
            <a:ext cx="2216783" cy="2196811"/>
          </a:xfrm>
          <a:prstGeom prst="rect">
            <a:avLst/>
          </a:prstGeom>
        </p:spPr>
      </p:pic>
    </p:spTree>
    <p:extLst>
      <p:ext uri="{BB962C8B-B14F-4D97-AF65-F5344CB8AC3E}">
        <p14:creationId xmlns:p14="http://schemas.microsoft.com/office/powerpoint/2010/main" val="656266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4519" y="1252231"/>
            <a:ext cx="7546395" cy="2677656"/>
          </a:xfrm>
          <a:prstGeom prst="rect">
            <a:avLst/>
          </a:prstGeom>
          <a:noFill/>
        </p:spPr>
        <p:txBody>
          <a:bodyPr wrap="square" rtlCol="0">
            <a:spAutoFit/>
          </a:bodyPr>
          <a:lstStyle/>
          <a:p>
            <a:pPr algn="ctr"/>
            <a:r>
              <a:rPr lang="en-US" sz="2400" dirty="0"/>
              <a:t>Following is what you need to know about </a:t>
            </a:r>
            <a:br>
              <a:rPr lang="en-US" sz="2400" dirty="0"/>
            </a:br>
            <a:r>
              <a:rPr lang="en-US" sz="2400" dirty="0"/>
              <a:t>attaching tags, packaging non-clothing items, and </a:t>
            </a:r>
            <a:br>
              <a:rPr lang="en-US" sz="2400" dirty="0"/>
            </a:br>
            <a:r>
              <a:rPr lang="en-US" sz="2400" dirty="0"/>
              <a:t>hanging clothes like a PRO! </a:t>
            </a:r>
          </a:p>
          <a:p>
            <a:pPr algn="ctr"/>
            <a:endParaRPr lang="en-US" sz="2400" dirty="0"/>
          </a:p>
          <a:p>
            <a:pPr lvl="2"/>
            <a:r>
              <a:rPr lang="en-US" sz="2400" dirty="0"/>
              <a:t>Start with your biggest selling items FIRST to ensure that you will make a good return on your time. Separating items by size and category will help too.</a:t>
            </a: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sp>
        <p:nvSpPr>
          <p:cNvPr id="2" name="Title 1"/>
          <p:cNvSpPr>
            <a:spLocks noGrp="1"/>
          </p:cNvSpPr>
          <p:nvPr>
            <p:ph type="ctrTitle"/>
          </p:nvPr>
        </p:nvSpPr>
        <p:spPr>
          <a:xfrm>
            <a:off x="1742102" y="131298"/>
            <a:ext cx="7123080" cy="1102519"/>
          </a:xfrm>
        </p:spPr>
        <p:txBody>
          <a:bodyPr>
            <a:noAutofit/>
          </a:bodyPr>
          <a:lstStyle/>
          <a:p>
            <a:pPr algn="l"/>
            <a:r>
              <a:rPr lang="en-US" dirty="0"/>
              <a:t>Prep: Grab tags &amp; supplies</a:t>
            </a:r>
            <a:endParaRPr lang="en-US" sz="2800" dirty="0"/>
          </a:p>
        </p:txBody>
      </p:sp>
      <p:pic>
        <p:nvPicPr>
          <p:cNvPr id="1026" name="Picture 2" descr="ip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519" y="2734963"/>
            <a:ext cx="939524" cy="100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093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83548" y="1233817"/>
            <a:ext cx="4408368" cy="3170099"/>
          </a:xfrm>
          <a:prstGeom prst="rect">
            <a:avLst/>
          </a:prstGeom>
          <a:noFill/>
        </p:spPr>
        <p:txBody>
          <a:bodyPr wrap="square" rtlCol="0">
            <a:spAutoFit/>
          </a:bodyPr>
          <a:lstStyle/>
          <a:p>
            <a:r>
              <a:rPr lang="en-US" sz="2000" dirty="0"/>
              <a:t>Getting these items as clean as you can will help them SELL. A Magic Eraser and some elbow grease go a long way. </a:t>
            </a:r>
          </a:p>
          <a:p>
            <a:endParaRPr lang="en-US" sz="2000" dirty="0"/>
          </a:p>
          <a:p>
            <a:r>
              <a:rPr lang="en-US" sz="2000" dirty="0"/>
              <a:t>Also, check to make sure there are no recalls for these items. Attach your tag to the item with clear tape or punch a hole in the tag and fasten with a zip-tie—if you punch a hole in the tag remember to reinforce it with tape.</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Toys &amp; Gear</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1860" y="1397714"/>
            <a:ext cx="3216505" cy="262128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spTree>
    <p:extLst>
      <p:ext uri="{BB962C8B-B14F-4D97-AF65-F5344CB8AC3E}">
        <p14:creationId xmlns:p14="http://schemas.microsoft.com/office/powerpoint/2010/main" val="1873258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83548" y="1037172"/>
            <a:ext cx="4572000" cy="3447098"/>
          </a:xfrm>
          <a:prstGeom prst="rect">
            <a:avLst/>
          </a:prstGeom>
          <a:noFill/>
        </p:spPr>
        <p:txBody>
          <a:bodyPr wrap="square" rtlCol="0">
            <a:spAutoFit/>
          </a:bodyPr>
          <a:lstStyle/>
          <a:p>
            <a:r>
              <a:rPr lang="en-US" sz="1600" dirty="0"/>
              <a:t>Make sure your items are clean—and smell good! </a:t>
            </a:r>
            <a:br>
              <a:rPr lang="en-US" sz="1600" dirty="0"/>
            </a:br>
            <a:r>
              <a:rPr lang="en-US" sz="1600" dirty="0"/>
              <a:t>A squirt of fabric refresher can go a long way. Using Downy Wrinkle Release, too, will help smooth items—or, you can toss them in the dryer to help get wrinkles out too. </a:t>
            </a:r>
          </a:p>
          <a:p>
            <a:pPr marL="285750" indent="-285750">
              <a:buFont typeface="Arial"/>
              <a:buChar char="•"/>
            </a:pPr>
            <a:r>
              <a:rPr lang="en-US" sz="1600" dirty="0"/>
              <a:t>Grab a hanger and hang your item with the hanger making a question mark. </a:t>
            </a:r>
          </a:p>
          <a:p>
            <a:pPr marL="285750" indent="-285750">
              <a:buFont typeface="Arial"/>
              <a:buChar char="•"/>
            </a:pPr>
            <a:r>
              <a:rPr lang="en-US" sz="1600" dirty="0"/>
              <a:t>Pin your JBF tag to the right upper side. If using a tag gun attach to size tag or inside middle seam. </a:t>
            </a:r>
            <a:br>
              <a:rPr lang="en-US" sz="1600" dirty="0"/>
            </a:br>
            <a:r>
              <a:rPr lang="en-US" sz="1200" dirty="0"/>
              <a:t>Using a tagging gun can help speed things along. Just make sure the tag can be easily seen at the top of the item. And don’t make a hole through clothing.</a:t>
            </a:r>
          </a:p>
          <a:p>
            <a:pPr marL="285750" indent="-285750">
              <a:buFont typeface="Arial"/>
              <a:buChar char="•"/>
            </a:pPr>
            <a:r>
              <a:rPr lang="en-US" sz="1600" dirty="0"/>
              <a:t>For items like socks or tights, bag them together and tape your tag to the bag using clear tape.</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Clothing</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cxnSp>
        <p:nvCxnSpPr>
          <p:cNvPr id="7" name="Straight Arrow Connector 6"/>
          <p:cNvCxnSpPr/>
          <p:nvPr/>
        </p:nvCxnSpPr>
        <p:spPr>
          <a:xfrm flipH="1" flipV="1">
            <a:off x="3252839" y="1556776"/>
            <a:ext cx="1130709" cy="81935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3"/>
          <a:stretch>
            <a:fillRect/>
          </a:stretch>
        </p:blipFill>
        <p:spPr>
          <a:xfrm>
            <a:off x="178851" y="1472616"/>
            <a:ext cx="3905969" cy="2650958"/>
          </a:xfrm>
          <a:prstGeom prst="rect">
            <a:avLst/>
          </a:prstGeom>
        </p:spPr>
      </p:pic>
    </p:spTree>
    <p:extLst>
      <p:ext uri="{BB962C8B-B14F-4D97-AF65-F5344CB8AC3E}">
        <p14:creationId xmlns:p14="http://schemas.microsoft.com/office/powerpoint/2010/main" val="3205134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83548" y="1150953"/>
            <a:ext cx="4572000" cy="3170099"/>
          </a:xfrm>
          <a:prstGeom prst="rect">
            <a:avLst/>
          </a:prstGeom>
          <a:noFill/>
        </p:spPr>
        <p:txBody>
          <a:bodyPr wrap="square" rtlCol="0">
            <a:spAutoFit/>
          </a:bodyPr>
          <a:lstStyle/>
          <a:p>
            <a:r>
              <a:rPr lang="en-US" sz="2000" dirty="0"/>
              <a:t>Tagging guns are AWESOME! BUT make sure you secure the tag through </a:t>
            </a:r>
            <a:r>
              <a:rPr lang="en-US" sz="2000" b="1" dirty="0"/>
              <a:t>an inside seam </a:t>
            </a:r>
            <a:r>
              <a:rPr lang="en-US" sz="2000" dirty="0"/>
              <a:t>so the item will not have a hole in it. Test on an old item first. </a:t>
            </a:r>
          </a:p>
          <a:p>
            <a:endParaRPr lang="en-US" sz="2000" dirty="0"/>
          </a:p>
          <a:p>
            <a:pPr lvl="2"/>
            <a:r>
              <a:rPr lang="en-US" sz="2000" dirty="0"/>
              <a:t>Don’t place tags under the </a:t>
            </a:r>
            <a:br>
              <a:rPr lang="en-US" sz="2000" dirty="0"/>
            </a:br>
            <a:r>
              <a:rPr lang="en-US" sz="2000" dirty="0"/>
              <a:t>arm pit or on a side seam.  </a:t>
            </a:r>
            <a:br>
              <a:rPr lang="en-US" sz="2000" dirty="0"/>
            </a:br>
            <a:r>
              <a:rPr lang="en-US" sz="2000" dirty="0"/>
              <a:t>Tags that dangle are hard for us to scan and sort - and kids tend to rip them off.</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Using a Tagging Gun</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807" y="1165412"/>
            <a:ext cx="3183554" cy="31835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pic>
        <p:nvPicPr>
          <p:cNvPr id="7" name="Picture 2" descr="ip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0029" y="2652258"/>
            <a:ext cx="939524" cy="100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554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87187" y="1150953"/>
            <a:ext cx="4577995" cy="3539430"/>
          </a:xfrm>
          <a:prstGeom prst="rect">
            <a:avLst/>
          </a:prstGeom>
          <a:noFill/>
        </p:spPr>
        <p:txBody>
          <a:bodyPr wrap="square" rtlCol="0">
            <a:spAutoFit/>
          </a:bodyPr>
          <a:lstStyle/>
          <a:p>
            <a:r>
              <a:rPr lang="en-US" sz="2800" dirty="0"/>
              <a:t>Make sure pants and shorts are attached to the top of the hanger.  </a:t>
            </a:r>
            <a:br>
              <a:rPr lang="en-US" sz="2800" dirty="0"/>
            </a:br>
            <a:r>
              <a:rPr lang="en-US" sz="2800" dirty="0"/>
              <a:t>Go through the MIDDLE of BOTH areas of the waistband to keep the pants from gaping and sliding to the bottom.</a:t>
            </a:r>
            <a:br>
              <a:rPr lang="en-US" sz="2800" dirty="0"/>
            </a:br>
            <a:endParaRPr lang="en-US" sz="2800" dirty="0"/>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a:t>
            </a:r>
            <a:r>
              <a:rPr lang="en-US" sz="3600" dirty="0"/>
              <a:t>Pants &amp; shorts</a:t>
            </a:r>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pic>
        <p:nvPicPr>
          <p:cNvPr id="7" name="Picture 6"/>
          <p:cNvPicPr>
            <a:picLocks noChangeAspect="1"/>
          </p:cNvPicPr>
          <p:nvPr/>
        </p:nvPicPr>
        <p:blipFill rotWithShape="1">
          <a:blip r:embed="rId3"/>
          <a:srcRect l="19052" t="17050" r="24344" b="25537"/>
          <a:stretch/>
        </p:blipFill>
        <p:spPr>
          <a:xfrm>
            <a:off x="363349" y="1483787"/>
            <a:ext cx="3753962" cy="2425117"/>
          </a:xfrm>
          <a:prstGeom prst="rect">
            <a:avLst/>
          </a:prstGeom>
        </p:spPr>
      </p:pic>
    </p:spTree>
    <p:extLst>
      <p:ext uri="{BB962C8B-B14F-4D97-AF65-F5344CB8AC3E}">
        <p14:creationId xmlns:p14="http://schemas.microsoft.com/office/powerpoint/2010/main" val="3446576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83548" y="1150953"/>
            <a:ext cx="4572000" cy="3477875"/>
          </a:xfrm>
          <a:prstGeom prst="rect">
            <a:avLst/>
          </a:prstGeom>
          <a:noFill/>
        </p:spPr>
        <p:txBody>
          <a:bodyPr wrap="square" rtlCol="0">
            <a:spAutoFit/>
          </a:bodyPr>
          <a:lstStyle/>
          <a:p>
            <a:r>
              <a:rPr lang="en-US" sz="2000" dirty="0"/>
              <a:t>Position both items on one hanger so you can pin them together as a set. All pieces must be pinned together.  </a:t>
            </a:r>
          </a:p>
          <a:p>
            <a:endParaRPr lang="en-US" sz="2000" dirty="0"/>
          </a:p>
          <a:p>
            <a:r>
              <a:rPr lang="en-US" sz="2000" dirty="0"/>
              <a:t>Sets sell well at our sale! Just make sure the items are THE SAME SIZE and secured to the hanger.  </a:t>
            </a:r>
          </a:p>
          <a:p>
            <a:endParaRPr lang="en-US" sz="2000" dirty="0"/>
          </a:p>
          <a:p>
            <a:r>
              <a:rPr lang="en-US" sz="2000" dirty="0"/>
              <a:t>Safety Pin through all the pieces and around the hanger to give support and prevent a tear.</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Multi-Piece Clothing</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pic>
        <p:nvPicPr>
          <p:cNvPr id="7" name="Picture 6"/>
          <p:cNvPicPr>
            <a:picLocks noChangeAspect="1"/>
          </p:cNvPicPr>
          <p:nvPr/>
        </p:nvPicPr>
        <p:blipFill>
          <a:blip r:embed="rId3"/>
          <a:stretch>
            <a:fillRect/>
          </a:stretch>
        </p:blipFill>
        <p:spPr>
          <a:xfrm rot="5400000">
            <a:off x="1280318" y="1522371"/>
            <a:ext cx="2971342" cy="2228507"/>
          </a:xfrm>
          <a:prstGeom prst="rect">
            <a:avLst/>
          </a:prstGeom>
        </p:spPr>
      </p:pic>
    </p:spTree>
    <p:extLst>
      <p:ext uri="{BB962C8B-B14F-4D97-AF65-F5344CB8AC3E}">
        <p14:creationId xmlns:p14="http://schemas.microsoft.com/office/powerpoint/2010/main" val="1290519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83548" y="582105"/>
            <a:ext cx="4572000" cy="2585323"/>
          </a:xfrm>
          <a:prstGeom prst="rect">
            <a:avLst/>
          </a:prstGeom>
          <a:noFill/>
        </p:spPr>
        <p:txBody>
          <a:bodyPr wrap="square" rtlCol="0">
            <a:spAutoFit/>
          </a:bodyPr>
          <a:lstStyle/>
          <a:p>
            <a:r>
              <a:rPr lang="en-US" sz="1600" dirty="0"/>
              <a:t>Hole-punch your tag and use a zip-tie to secure both shoes and tag together. </a:t>
            </a:r>
          </a:p>
          <a:p>
            <a:r>
              <a:rPr lang="en-US" sz="1600" dirty="0"/>
              <a:t>Remember to reinforce the tag with tape before you punch a hole in it – we want to keep your items secure. For shoes that cannot be zip-tied, use a safety pin or place in a clear bag. Most shoes have a spot to zip-tie – get creative.</a:t>
            </a:r>
          </a:p>
          <a:p>
            <a:endParaRPr lang="en-US" dirty="0"/>
          </a:p>
          <a:p>
            <a:r>
              <a:rPr lang="en-US" sz="1600" dirty="0"/>
              <a:t>Magic Erasers take off scuffs and help shoes (and other items) sell! </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Shoes</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1419" y="1165411"/>
            <a:ext cx="3140225" cy="31402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pic>
        <p:nvPicPr>
          <p:cNvPr id="11" name="Picture 10" descr="ScuffedShoes.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36800" y="3074445"/>
            <a:ext cx="1360061" cy="1360061"/>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34012" y="3074445"/>
            <a:ext cx="1360061" cy="1360061"/>
          </a:xfrm>
          <a:prstGeom prst="rect">
            <a:avLst/>
          </a:prstGeom>
        </p:spPr>
      </p:pic>
    </p:spTree>
    <p:extLst>
      <p:ext uri="{BB962C8B-B14F-4D97-AF65-F5344CB8AC3E}">
        <p14:creationId xmlns:p14="http://schemas.microsoft.com/office/powerpoint/2010/main" val="3620928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93182" y="874996"/>
            <a:ext cx="4572000" cy="3262432"/>
          </a:xfrm>
          <a:prstGeom prst="rect">
            <a:avLst/>
          </a:prstGeom>
          <a:noFill/>
        </p:spPr>
        <p:txBody>
          <a:bodyPr wrap="square" rtlCol="0">
            <a:spAutoFit/>
          </a:bodyPr>
          <a:lstStyle/>
          <a:p>
            <a:r>
              <a:rPr lang="en-US" sz="2000" dirty="0"/>
              <a:t>It is best to sell books individually. If you have a set of books place them all in a large Ziploc bag and seal the bag with tape. </a:t>
            </a:r>
            <a:r>
              <a:rPr lang="en-US" sz="1600" dirty="0"/>
              <a:t>Do not tie or tape books together since they can be easily separated and damaged this way. </a:t>
            </a:r>
          </a:p>
          <a:p>
            <a:endParaRPr lang="en-US" dirty="0"/>
          </a:p>
          <a:p>
            <a:r>
              <a:rPr lang="en-US" dirty="0"/>
              <a:t>Use clear tape or blue painters tape to attach tags to items. Cover the book barcode with your barcode tag (this helps us at check out).</a:t>
            </a:r>
          </a:p>
          <a:p>
            <a:endParaRPr lang="en-US" dirty="0"/>
          </a:p>
          <a:p>
            <a:r>
              <a:rPr lang="en-US" sz="2000" dirty="0"/>
              <a:t>REMINDER: We no longer accept DVD’s</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Books </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pic>
        <p:nvPicPr>
          <p:cNvPr id="4" name="Picture 3">
            <a:extLst>
              <a:ext uri="{FF2B5EF4-FFF2-40B4-BE49-F238E27FC236}">
                <a16:creationId xmlns:a16="http://schemas.microsoft.com/office/drawing/2014/main" id="{DE50CBD8-5FF7-F14D-95BA-A7FFFA2766D5}"/>
              </a:ext>
            </a:extLst>
          </p:cNvPr>
          <p:cNvPicPr>
            <a:picLocks noChangeAspect="1"/>
          </p:cNvPicPr>
          <p:nvPr/>
        </p:nvPicPr>
        <p:blipFill>
          <a:blip r:embed="rId3"/>
          <a:stretch>
            <a:fillRect/>
          </a:stretch>
        </p:blipFill>
        <p:spPr>
          <a:xfrm>
            <a:off x="1340365" y="1310628"/>
            <a:ext cx="2791279" cy="2791279"/>
          </a:xfrm>
          <a:prstGeom prst="rect">
            <a:avLst/>
          </a:prstGeom>
        </p:spPr>
      </p:pic>
    </p:spTree>
    <p:extLst>
      <p:ext uri="{BB962C8B-B14F-4D97-AF65-F5344CB8AC3E}">
        <p14:creationId xmlns:p14="http://schemas.microsoft.com/office/powerpoint/2010/main" val="236487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83548" y="1150953"/>
            <a:ext cx="4572000" cy="2554545"/>
          </a:xfrm>
          <a:prstGeom prst="rect">
            <a:avLst/>
          </a:prstGeom>
          <a:noFill/>
        </p:spPr>
        <p:txBody>
          <a:bodyPr wrap="square" rtlCol="0">
            <a:spAutoFit/>
          </a:bodyPr>
          <a:lstStyle/>
          <a:p>
            <a:r>
              <a:rPr lang="en-US" sz="2000" dirty="0"/>
              <a:t>One of the great things about our sale is that Just Between Friends is the only event in the industry to employ a safety and recall specialist! We work to keep families safe.</a:t>
            </a:r>
          </a:p>
          <a:p>
            <a:endParaRPr lang="en-US" sz="2000" dirty="0"/>
          </a:p>
          <a:p>
            <a:r>
              <a:rPr lang="en-US" sz="2000" dirty="0"/>
              <a:t>Please check our website to make sure ALL your items are safe to sell. </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Keep it Safe!</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60128" y="944186"/>
            <a:ext cx="2765684" cy="276568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spTree>
    <p:extLst>
      <p:ext uri="{BB962C8B-B14F-4D97-AF65-F5344CB8AC3E}">
        <p14:creationId xmlns:p14="http://schemas.microsoft.com/office/powerpoint/2010/main" val="3995359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25812" y="1397713"/>
            <a:ext cx="4572000" cy="2554545"/>
          </a:xfrm>
          <a:prstGeom prst="rect">
            <a:avLst/>
          </a:prstGeom>
          <a:noFill/>
        </p:spPr>
        <p:txBody>
          <a:bodyPr wrap="square" rtlCol="0">
            <a:spAutoFit/>
          </a:bodyPr>
          <a:lstStyle/>
          <a:p>
            <a:r>
              <a:rPr lang="en-US" sz="2000" dirty="0"/>
              <a:t>Make sure you print and sign our WAIVER and bring that with you to the sale!  </a:t>
            </a:r>
            <a:br>
              <a:rPr lang="en-US" sz="2000" dirty="0"/>
            </a:br>
            <a:r>
              <a:rPr lang="en-US" sz="2000" dirty="0"/>
              <a:t>It’s located on the How to Sell page on the website </a:t>
            </a:r>
            <a:r>
              <a:rPr lang="en-US" sz="2000" b="1" dirty="0">
                <a:hlinkClick r:id="rId2"/>
              </a:rPr>
              <a:t>okc.jbfsale.com</a:t>
            </a:r>
            <a:endParaRPr lang="en-US" sz="2000" b="1" dirty="0"/>
          </a:p>
          <a:p>
            <a:endParaRPr lang="en-US" sz="2000" dirty="0"/>
          </a:p>
          <a:p>
            <a:endParaRPr lang="en-US" sz="2000" dirty="0"/>
          </a:p>
          <a:p>
            <a:r>
              <a:rPr lang="en-US" sz="2000" dirty="0"/>
              <a:t>Now…you are ready for the last step!</a:t>
            </a:r>
          </a:p>
          <a:p>
            <a:endParaRPr lang="en-US" sz="2000" dirty="0"/>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Prep: Selling a Car Seat or Crib?</a:t>
            </a:r>
            <a:endParaRPr lang="en-US" sz="2400" dirty="0"/>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0193" y="1397713"/>
            <a:ext cx="3290070" cy="259840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3349" y="281016"/>
            <a:ext cx="1126849" cy="1116697"/>
          </a:xfrm>
          <a:prstGeom prst="rect">
            <a:avLst/>
          </a:prstGeom>
        </p:spPr>
      </p:pic>
    </p:spTree>
    <p:extLst>
      <p:ext uri="{BB962C8B-B14F-4D97-AF65-F5344CB8AC3E}">
        <p14:creationId xmlns:p14="http://schemas.microsoft.com/office/powerpoint/2010/main" val="3730362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9726"/>
            <a:ext cx="7772400" cy="1102519"/>
          </a:xfrm>
        </p:spPr>
        <p:txBody>
          <a:bodyPr>
            <a:noAutofit/>
          </a:bodyPr>
          <a:lstStyle/>
          <a:p>
            <a:r>
              <a:rPr lang="en-US" sz="5400" dirty="0"/>
              <a:t>Step 5: </a:t>
            </a:r>
            <a:br>
              <a:rPr lang="en-US" sz="5400" dirty="0"/>
            </a:br>
            <a:r>
              <a:rPr lang="en-US" sz="5400" dirty="0"/>
              <a:t>DROP OFF</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57258" y="1955493"/>
            <a:ext cx="2216782" cy="2196811"/>
          </a:xfrm>
          <a:prstGeom prst="rect">
            <a:avLst/>
          </a:prstGeom>
        </p:spPr>
      </p:pic>
    </p:spTree>
    <p:extLst>
      <p:ext uri="{BB962C8B-B14F-4D97-AF65-F5344CB8AC3E}">
        <p14:creationId xmlns:p14="http://schemas.microsoft.com/office/powerpoint/2010/main" val="2462332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25812" y="1397713"/>
            <a:ext cx="4739370" cy="2862322"/>
          </a:xfrm>
          <a:prstGeom prst="rect">
            <a:avLst/>
          </a:prstGeom>
          <a:noFill/>
        </p:spPr>
        <p:txBody>
          <a:bodyPr wrap="square" rtlCol="0">
            <a:spAutoFit/>
          </a:bodyPr>
          <a:lstStyle/>
          <a:p>
            <a:r>
              <a:rPr lang="en-US" sz="2000" dirty="0"/>
              <a:t>Now that you’ve priced, tagged, and prepped, you’re ready to drop off!</a:t>
            </a:r>
          </a:p>
          <a:p>
            <a:endParaRPr lang="en-US" sz="2000" dirty="0"/>
          </a:p>
          <a:p>
            <a:pPr lvl="2"/>
            <a:r>
              <a:rPr lang="en-US" sz="2000" dirty="0"/>
              <a:t>Keep items organized by size and type to speed things up during the drop off process. Things have a way of shifting around in transit! A few rubber bands can help keep hangers together in the car!</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Drop Off: Pack it up, drop it off.</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94607" y="1397713"/>
            <a:ext cx="2598403" cy="259840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8" cy="1116697"/>
          </a:xfrm>
          <a:prstGeom prst="rect">
            <a:avLst/>
          </a:prstGeom>
        </p:spPr>
      </p:pic>
      <p:pic>
        <p:nvPicPr>
          <p:cNvPr id="7" name="Picture 2" descr="ip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1176" y="2324739"/>
            <a:ext cx="939524" cy="100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742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25812" y="1233817"/>
            <a:ext cx="4572000" cy="4262705"/>
          </a:xfrm>
          <a:prstGeom prst="rect">
            <a:avLst/>
          </a:prstGeom>
          <a:noFill/>
        </p:spPr>
        <p:txBody>
          <a:bodyPr wrap="square" rtlCol="0">
            <a:spAutoFit/>
          </a:bodyPr>
          <a:lstStyle/>
          <a:p>
            <a:r>
              <a:rPr lang="en-US" sz="3200" dirty="0"/>
              <a:t>Consignor Drop Off Times:</a:t>
            </a:r>
            <a:br>
              <a:rPr lang="en-US" sz="1100" dirty="0"/>
            </a:br>
            <a:r>
              <a:rPr lang="en-US" sz="2000" dirty="0">
                <a:hlinkClick r:id="rId2"/>
              </a:rPr>
              <a:t>Click here to schedule your drop off time</a:t>
            </a:r>
            <a:br>
              <a:rPr lang="en-US" sz="2000" dirty="0"/>
            </a:br>
            <a:br>
              <a:rPr lang="en-US" sz="1100" b="1" dirty="0"/>
            </a:br>
            <a:br>
              <a:rPr lang="en-US" sz="1100" b="1" dirty="0"/>
            </a:br>
            <a:r>
              <a:rPr lang="en-US" sz="2000" b="1" dirty="0"/>
              <a:t>Thursday, August 15</a:t>
            </a:r>
          </a:p>
          <a:p>
            <a:r>
              <a:rPr lang="en-US" sz="2000" b="1" dirty="0"/>
              <a:t>2pm-5pm</a:t>
            </a:r>
            <a:r>
              <a:rPr lang="en-US" sz="2000" dirty="0"/>
              <a:t> – Perfect Consignors only</a:t>
            </a:r>
          </a:p>
          <a:p>
            <a:r>
              <a:rPr lang="en-US" sz="2000" b="1" dirty="0"/>
              <a:t>5pm-8pm</a:t>
            </a:r>
            <a:r>
              <a:rPr lang="en-US" sz="2000" dirty="0"/>
              <a:t> - ALL Consignors</a:t>
            </a:r>
            <a:endParaRPr lang="en-US" dirty="0"/>
          </a:p>
          <a:p>
            <a:br>
              <a:rPr lang="en-US" sz="2000" b="1" dirty="0"/>
            </a:br>
            <a:r>
              <a:rPr lang="en-US" sz="2000" b="1" dirty="0"/>
              <a:t>Friday, August 16</a:t>
            </a:r>
          </a:p>
          <a:p>
            <a:r>
              <a:rPr lang="en-US" sz="2000" b="1" dirty="0"/>
              <a:t>10am-2pm</a:t>
            </a:r>
            <a:r>
              <a:rPr lang="en-US" sz="2000" dirty="0"/>
              <a:t> - ALL Consignors</a:t>
            </a:r>
            <a:br>
              <a:rPr lang="en-US" sz="1600" dirty="0"/>
            </a:br>
            <a:br>
              <a:rPr lang="en-US" sz="1600" dirty="0"/>
            </a:br>
            <a:endParaRPr lang="en-US" sz="2000" dirty="0"/>
          </a:p>
          <a:p>
            <a:endParaRPr lang="en-US" sz="3200" dirty="0"/>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Drop Off at State Fair Park</a:t>
            </a:r>
            <a:endParaRPr lang="en-US" sz="24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4607" y="1397713"/>
            <a:ext cx="2598403" cy="259840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3349" y="281016"/>
            <a:ext cx="1126848" cy="1116697"/>
          </a:xfrm>
          <a:prstGeom prst="rect">
            <a:avLst/>
          </a:prstGeom>
        </p:spPr>
      </p:pic>
    </p:spTree>
    <p:extLst>
      <p:ext uri="{BB962C8B-B14F-4D97-AF65-F5344CB8AC3E}">
        <p14:creationId xmlns:p14="http://schemas.microsoft.com/office/powerpoint/2010/main" val="1995241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23020" y="988754"/>
            <a:ext cx="4572000" cy="3508653"/>
          </a:xfrm>
          <a:prstGeom prst="rect">
            <a:avLst/>
          </a:prstGeom>
          <a:noFill/>
        </p:spPr>
        <p:txBody>
          <a:bodyPr wrap="square" rtlCol="0">
            <a:spAutoFit/>
          </a:bodyPr>
          <a:lstStyle/>
          <a:p>
            <a:r>
              <a:rPr lang="en-US" sz="1200" b="1" dirty="0"/>
              <a:t>1.</a:t>
            </a:r>
            <a:r>
              <a:rPr lang="en-US" sz="1200" dirty="0"/>
              <a:t> Drive up and look for the JBF crew on the side of the building. Items you want unloaded must be in tubs or boxes. Clothes do not need to be in boxes but organized so we can help you unload your items quickly. Drive Large items to the back loading door. </a:t>
            </a:r>
            <a:br>
              <a:rPr lang="en-US" sz="1200" dirty="0"/>
            </a:br>
            <a:endParaRPr lang="en-US" sz="1200" dirty="0"/>
          </a:p>
          <a:p>
            <a:r>
              <a:rPr lang="en-US" sz="1200" b="1" dirty="0"/>
              <a:t>2.</a:t>
            </a:r>
            <a:r>
              <a:rPr lang="en-US" sz="1000" dirty="0"/>
              <a:t> </a:t>
            </a:r>
            <a:r>
              <a:rPr lang="en-US" sz="1200" b="1" dirty="0"/>
              <a:t>Create and Print 2 barcode tags to bring with you</a:t>
            </a:r>
            <a:r>
              <a:rPr lang="en-US" sz="1200" dirty="0">
                <a:solidFill>
                  <a:srgbClr val="E73E4E"/>
                </a:solidFill>
              </a:rPr>
              <a:t>‼️</a:t>
            </a:r>
            <a:r>
              <a:rPr lang="en-US" sz="1200" dirty="0"/>
              <a:t> </a:t>
            </a:r>
          </a:p>
          <a:p>
            <a:r>
              <a:rPr lang="en-US" sz="1200" dirty="0">
                <a:solidFill>
                  <a:srgbClr val="E73E4E"/>
                </a:solidFill>
              </a:rPr>
              <a:t>➜</a:t>
            </a:r>
            <a:r>
              <a:rPr lang="en-US" sz="1200" dirty="0"/>
              <a:t> </a:t>
            </a:r>
            <a:r>
              <a:rPr lang="en-US" sz="1200" b="1" dirty="0"/>
              <a:t>just 2 tags not 2 sets</a:t>
            </a:r>
            <a:endParaRPr lang="en-US" sz="1200" dirty="0"/>
          </a:p>
          <a:p>
            <a:r>
              <a:rPr lang="en-US" sz="1000" dirty="0"/>
              <a:t>Enter this in the description when creating the tag (or write it in)</a:t>
            </a:r>
          </a:p>
          <a:p>
            <a:r>
              <a:rPr lang="en-US" sz="1200" dirty="0">
                <a:solidFill>
                  <a:srgbClr val="E73E4E"/>
                </a:solidFill>
              </a:rPr>
              <a:t>➜ </a:t>
            </a:r>
            <a:r>
              <a:rPr lang="en-US" sz="1000" dirty="0"/>
              <a:t>First and Last Name, cell phone number, and email address</a:t>
            </a:r>
          </a:p>
          <a:p>
            <a:endParaRPr lang="en-US" sz="1000" dirty="0"/>
          </a:p>
          <a:p>
            <a:r>
              <a:rPr lang="en-US" sz="1000" b="1" dirty="0"/>
              <a:t>Tag #1</a:t>
            </a:r>
            <a:r>
              <a:rPr lang="en-US" sz="1000" dirty="0"/>
              <a:t> will be left at the check in desk as you walk in the door. instead of waiting in line to check in and verify your information, you leave your tag in a basket and move on to inspections. </a:t>
            </a:r>
            <a:br>
              <a:rPr lang="en-US" sz="1000" dirty="0"/>
            </a:br>
            <a:endParaRPr lang="en-US" sz="1000" dirty="0"/>
          </a:p>
          <a:p>
            <a:r>
              <a:rPr lang="en-US" sz="1000" b="1" dirty="0"/>
              <a:t>Tag #2</a:t>
            </a:r>
            <a:r>
              <a:rPr lang="en-US" sz="1000" dirty="0"/>
              <a:t> will be left with your clothes during inspection. Then you can place </a:t>
            </a:r>
            <a:r>
              <a:rPr lang="en-US" sz="1000"/>
              <a:t>your </a:t>
            </a:r>
            <a:br>
              <a:rPr lang="en-US" sz="1000"/>
            </a:br>
            <a:r>
              <a:rPr lang="en-US" sz="1000"/>
              <a:t>non-clothing </a:t>
            </a:r>
            <a:r>
              <a:rPr lang="en-US" sz="1000" dirty="0"/>
              <a:t>items on the sales floor. The inspector will text when clothes are ready for you to place on the racks. (Perfect Consignors bypass this step).</a:t>
            </a:r>
          </a:p>
          <a:p>
            <a:br>
              <a:rPr lang="en-US" sz="1200" dirty="0"/>
            </a:br>
            <a:r>
              <a:rPr lang="en-US" sz="1200" b="1" dirty="0"/>
              <a:t>3.</a:t>
            </a:r>
            <a:r>
              <a:rPr lang="en-US" sz="1200" dirty="0"/>
              <a:t> After inspection, </a:t>
            </a:r>
            <a:r>
              <a:rPr lang="en-US" sz="1200" b="1" dirty="0"/>
              <a:t>you will place all items on the sales floor</a:t>
            </a:r>
            <a:r>
              <a:rPr lang="en-US" sz="1200" dirty="0"/>
              <a:t>, so plan to allow 60-90 minutes depending on how many items you are selling.</a:t>
            </a:r>
          </a:p>
        </p:txBody>
      </p:sp>
      <p:sp>
        <p:nvSpPr>
          <p:cNvPr id="2" name="Title 1"/>
          <p:cNvSpPr>
            <a:spLocks noGrp="1"/>
          </p:cNvSpPr>
          <p:nvPr>
            <p:ph type="ctrTitle"/>
          </p:nvPr>
        </p:nvSpPr>
        <p:spPr>
          <a:xfrm>
            <a:off x="1742102" y="131298"/>
            <a:ext cx="7123080" cy="1102519"/>
          </a:xfrm>
        </p:spPr>
        <p:txBody>
          <a:bodyPr>
            <a:noAutofit/>
          </a:bodyPr>
          <a:lstStyle/>
          <a:p>
            <a:pPr algn="l"/>
            <a:r>
              <a:rPr lang="en-US" sz="4000" dirty="0"/>
              <a:t>Drop Off: What to expect</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94607" y="1397713"/>
            <a:ext cx="2598403" cy="259840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349" y="281016"/>
            <a:ext cx="1126848" cy="1116697"/>
          </a:xfrm>
          <a:prstGeom prst="rect">
            <a:avLst/>
          </a:prstGeom>
        </p:spPr>
      </p:pic>
    </p:spTree>
    <p:extLst>
      <p:ext uri="{BB962C8B-B14F-4D97-AF65-F5344CB8AC3E}">
        <p14:creationId xmlns:p14="http://schemas.microsoft.com/office/powerpoint/2010/main" val="678077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387" y="131298"/>
            <a:ext cx="8594795" cy="1102519"/>
          </a:xfrm>
        </p:spPr>
        <p:txBody>
          <a:bodyPr>
            <a:noAutofit/>
          </a:bodyPr>
          <a:lstStyle/>
          <a:p>
            <a:r>
              <a:rPr lang="en-US" sz="4000" dirty="0"/>
              <a:t>Other good stuff to know:</a:t>
            </a:r>
            <a:endParaRPr lang="en-US" sz="2400" dirty="0"/>
          </a:p>
        </p:txBody>
      </p:sp>
      <p:pic>
        <p:nvPicPr>
          <p:cNvPr id="4" name="Picture 3" descr="iStock_000010733269XSmall_CheckBox.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7240" y="1466645"/>
            <a:ext cx="1955960" cy="1939098"/>
          </a:xfrm>
          <a:prstGeom prst="rect">
            <a:avLst/>
          </a:prstGeom>
        </p:spPr>
      </p:pic>
      <p:sp>
        <p:nvSpPr>
          <p:cNvPr id="5" name="TextBox 4"/>
          <p:cNvSpPr txBox="1"/>
          <p:nvPr/>
        </p:nvSpPr>
        <p:spPr>
          <a:xfrm>
            <a:off x="3098744" y="1125108"/>
            <a:ext cx="5494135" cy="3600986"/>
          </a:xfrm>
          <a:prstGeom prst="rect">
            <a:avLst/>
          </a:prstGeom>
          <a:noFill/>
        </p:spPr>
        <p:txBody>
          <a:bodyPr wrap="square" rtlCol="0">
            <a:spAutoFit/>
          </a:bodyPr>
          <a:lstStyle/>
          <a:p>
            <a:pPr marL="342900" indent="-342900">
              <a:buFont typeface="Arial"/>
              <a:buChar char="•"/>
            </a:pPr>
            <a:r>
              <a:rPr lang="en-US" sz="2000" dirty="0"/>
              <a:t>You can check you’re MY JBF TAGS site to see which items have sold. </a:t>
            </a:r>
          </a:p>
          <a:p>
            <a:pPr marL="342900" indent="-342900">
              <a:buFont typeface="Arial" panose="020B0604020202020204" pitchFamily="34" charset="0"/>
              <a:buChar char="•"/>
            </a:pPr>
            <a:r>
              <a:rPr lang="en-US" sz="2000" dirty="0"/>
              <a:t>Your check will be emailed 14 days after the sales event closes (often times quicker)!</a:t>
            </a:r>
            <a:br>
              <a:rPr lang="en-US" sz="1600" dirty="0"/>
            </a:br>
            <a:br>
              <a:rPr lang="en-US" sz="1600" dirty="0"/>
            </a:br>
            <a:r>
              <a:rPr lang="en-US" dirty="0"/>
              <a:t>Consignors earn up to </a:t>
            </a:r>
            <a:r>
              <a:rPr lang="en-US" b="1" dirty="0"/>
              <a:t>80%</a:t>
            </a:r>
            <a:r>
              <a:rPr lang="en-US" dirty="0"/>
              <a:t> on their sold items</a:t>
            </a:r>
          </a:p>
          <a:p>
            <a:pPr marL="285750" indent="-285750">
              <a:buFont typeface="Arial" panose="020B0604020202020204" pitchFamily="34" charset="0"/>
              <a:buChar char="•"/>
            </a:pPr>
            <a:r>
              <a:rPr lang="en-US" dirty="0"/>
              <a:t>60% - base consignor percentage</a:t>
            </a:r>
          </a:p>
          <a:p>
            <a:pPr marL="285750" indent="-285750">
              <a:buFont typeface="Arial" panose="020B0604020202020204" pitchFamily="34" charset="0"/>
              <a:buChar char="•"/>
            </a:pPr>
            <a:r>
              <a:rPr lang="en-US" dirty="0"/>
              <a:t>70% - do at least one shift</a:t>
            </a:r>
          </a:p>
          <a:p>
            <a:pPr marL="285750" indent="-285750">
              <a:buFont typeface="Arial" panose="020B0604020202020204" pitchFamily="34" charset="0"/>
              <a:buChar char="•"/>
            </a:pPr>
            <a:r>
              <a:rPr lang="en-US" dirty="0"/>
              <a:t>80% - do at least one shift + </a:t>
            </a:r>
            <a:r>
              <a:rPr lang="en-US" sz="1400" dirty="0"/>
              <a:t>choose to receive your check in JBF bucks to use at a future event. This would be in lieu of a traditional check. We will give you the option before checks are sent!</a:t>
            </a:r>
          </a:p>
          <a:p>
            <a:pPr marL="342900" indent="-342900">
              <a:buFont typeface="Arial"/>
              <a:buChar char="•"/>
            </a:pPr>
            <a:endParaRPr lang="en-US" dirty="0"/>
          </a:p>
          <a:p>
            <a:pPr marL="285750" indent="-285750">
              <a:buFont typeface="Arial"/>
              <a:buChar char="•"/>
            </a:pPr>
            <a:endParaRPr lang="en-US" sz="1400" dirty="0"/>
          </a:p>
        </p:txBody>
      </p:sp>
    </p:spTree>
    <p:extLst>
      <p:ext uri="{BB962C8B-B14F-4D97-AF65-F5344CB8AC3E}">
        <p14:creationId xmlns:p14="http://schemas.microsoft.com/office/powerpoint/2010/main" val="19513932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387" y="131298"/>
            <a:ext cx="8594795" cy="1102519"/>
          </a:xfrm>
        </p:spPr>
        <p:txBody>
          <a:bodyPr>
            <a:noAutofit/>
          </a:bodyPr>
          <a:lstStyle/>
          <a:p>
            <a:r>
              <a:rPr lang="en-US" sz="3800"/>
              <a:t>Remember to reserve your PRESALE TIME!</a:t>
            </a:r>
            <a:endParaRPr lang="en-US" sz="3800" dirty="0"/>
          </a:p>
        </p:txBody>
      </p:sp>
      <p:sp>
        <p:nvSpPr>
          <p:cNvPr id="5" name="TextBox 4"/>
          <p:cNvSpPr txBox="1"/>
          <p:nvPr/>
        </p:nvSpPr>
        <p:spPr>
          <a:xfrm>
            <a:off x="3936018" y="1024236"/>
            <a:ext cx="4752829" cy="3139321"/>
          </a:xfrm>
          <a:prstGeom prst="rect">
            <a:avLst/>
          </a:prstGeom>
          <a:noFill/>
        </p:spPr>
        <p:txBody>
          <a:bodyPr wrap="square" rtlCol="0">
            <a:spAutoFit/>
          </a:bodyPr>
          <a:lstStyle/>
          <a:p>
            <a:r>
              <a:rPr lang="en-US" sz="2000" dirty="0"/>
              <a:t>         After you register to consign, you will receive an email with a link and code to reserve your consignor presale tickets.</a:t>
            </a:r>
            <a:br>
              <a:rPr lang="en-US" sz="1200" b="1" dirty="0"/>
            </a:br>
            <a:r>
              <a:rPr lang="en-US" sz="1200" b="1" dirty="0"/>
              <a:t>             </a:t>
            </a:r>
            <a:br>
              <a:rPr lang="en-US" sz="1200" dirty="0"/>
            </a:br>
            <a:r>
              <a:rPr lang="en-US" sz="2000" b="1" dirty="0"/>
              <a:t>  </a:t>
            </a:r>
            <a:endParaRPr lang="en-US" sz="2000" dirty="0"/>
          </a:p>
          <a:p>
            <a:r>
              <a:rPr lang="en-US" sz="2000" dirty="0"/>
              <a:t>    SHOP EARLY TIME: </a:t>
            </a:r>
            <a:r>
              <a:rPr lang="en-US" sz="2000" b="1" dirty="0">
                <a:solidFill>
                  <a:srgbClr val="FF00FF"/>
                </a:solidFill>
              </a:rPr>
              <a:t>Saturday, August 17</a:t>
            </a:r>
          </a:p>
          <a:p>
            <a:pPr algn="ctr"/>
            <a:r>
              <a:rPr lang="en-US" sz="1600" dirty="0"/>
              <a:t>Tickets are limited – get yours now! </a:t>
            </a:r>
            <a:br>
              <a:rPr lang="en-US" sz="1600" dirty="0"/>
            </a:br>
            <a:r>
              <a:rPr lang="en-US" sz="1600" dirty="0"/>
              <a:t>As a consignor, you have earned this perk, </a:t>
            </a:r>
            <a:br>
              <a:rPr lang="en-US" sz="1600" dirty="0"/>
            </a:br>
            <a:r>
              <a:rPr lang="en-US" sz="1600" dirty="0"/>
              <a:t>plan to shop early—you will get one friend pass too!</a:t>
            </a:r>
            <a:endParaRPr lang="en-US" sz="1200" dirty="0"/>
          </a:p>
          <a:p>
            <a:br>
              <a:rPr lang="en-US" sz="1200" dirty="0"/>
            </a:br>
            <a:r>
              <a:rPr lang="en-US" sz="1200" dirty="0"/>
              <a:t>C</a:t>
            </a:r>
            <a:r>
              <a:rPr lang="en-US" sz="1300" dirty="0"/>
              <a:t>hildren under age 16 are not allowed to attend any presales. The only exception is for babies under 6 months. Strollers are fine!</a:t>
            </a:r>
            <a:endParaRPr lang="en-US" sz="1300" dirty="0">
              <a:solidFill>
                <a:srgbClr val="FF00FF"/>
              </a:solidFill>
            </a:endParaRPr>
          </a:p>
        </p:txBody>
      </p:sp>
      <p:pic>
        <p:nvPicPr>
          <p:cNvPr id="3" name="Picture 2">
            <a:extLst>
              <a:ext uri="{FF2B5EF4-FFF2-40B4-BE49-F238E27FC236}">
                <a16:creationId xmlns:a16="http://schemas.microsoft.com/office/drawing/2014/main" id="{CAB2D751-70FA-4A48-9AD1-B37F63CA9BF5}"/>
              </a:ext>
            </a:extLst>
          </p:cNvPr>
          <p:cNvPicPr>
            <a:picLocks noChangeAspect="1"/>
          </p:cNvPicPr>
          <p:nvPr/>
        </p:nvPicPr>
        <p:blipFill>
          <a:blip r:embed="rId2"/>
          <a:stretch>
            <a:fillRect/>
          </a:stretch>
        </p:blipFill>
        <p:spPr>
          <a:xfrm>
            <a:off x="270387" y="1159315"/>
            <a:ext cx="3429028" cy="1714514"/>
          </a:xfrm>
          <a:prstGeom prst="rect">
            <a:avLst/>
          </a:prstGeom>
        </p:spPr>
      </p:pic>
    </p:spTree>
    <p:extLst>
      <p:ext uri="{BB962C8B-B14F-4D97-AF65-F5344CB8AC3E}">
        <p14:creationId xmlns:p14="http://schemas.microsoft.com/office/powerpoint/2010/main" val="747224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387" y="131298"/>
            <a:ext cx="8594795" cy="1102519"/>
          </a:xfrm>
        </p:spPr>
        <p:txBody>
          <a:bodyPr>
            <a:noAutofit/>
          </a:bodyPr>
          <a:lstStyle/>
          <a:p>
            <a:r>
              <a:rPr lang="en-US" sz="4000" dirty="0"/>
              <a:t>Picking up Unsold Items?</a:t>
            </a:r>
            <a:endParaRPr lang="en-US" sz="2400" dirty="0"/>
          </a:p>
        </p:txBody>
      </p:sp>
      <p:sp>
        <p:nvSpPr>
          <p:cNvPr id="5" name="TextBox 4"/>
          <p:cNvSpPr txBox="1"/>
          <p:nvPr/>
        </p:nvSpPr>
        <p:spPr>
          <a:xfrm>
            <a:off x="622711" y="1233817"/>
            <a:ext cx="8075102" cy="2862322"/>
          </a:xfrm>
          <a:prstGeom prst="rect">
            <a:avLst/>
          </a:prstGeom>
          <a:noFill/>
        </p:spPr>
        <p:txBody>
          <a:bodyPr wrap="square" rtlCol="0">
            <a:spAutoFit/>
          </a:bodyPr>
          <a:lstStyle/>
          <a:p>
            <a:pPr algn="ctr"/>
            <a:r>
              <a:rPr lang="en-US" sz="2000" dirty="0"/>
              <a:t>If you want to PICK UP unsold items (meaning, you chose not to donate unsold items), you must reserve a PICK-UP time </a:t>
            </a:r>
            <a:br>
              <a:rPr lang="en-US" sz="2000" dirty="0"/>
            </a:br>
            <a:r>
              <a:rPr lang="en-US" sz="2000" dirty="0"/>
              <a:t>Saturday, August 24 from 7:00pm-8:30pm</a:t>
            </a:r>
            <a:br>
              <a:rPr lang="en-US" sz="2000" dirty="0"/>
            </a:br>
            <a:br>
              <a:rPr lang="en-US" sz="2000" dirty="0"/>
            </a:br>
            <a:r>
              <a:rPr lang="en-US" sz="2000" dirty="0">
                <a:hlinkClick r:id="rId2"/>
              </a:rPr>
              <a:t>RESERVE YOUR PICK-UP TIME HERE</a:t>
            </a:r>
            <a:endParaRPr lang="en-US" sz="2000" dirty="0">
              <a:solidFill>
                <a:srgbClr val="FF00FF"/>
              </a:solidFill>
            </a:endParaRPr>
          </a:p>
          <a:p>
            <a:pPr algn="ctr"/>
            <a:endParaRPr lang="en-US" sz="2000" dirty="0"/>
          </a:p>
          <a:p>
            <a:pPr algn="ctr"/>
            <a:r>
              <a:rPr lang="en-US" sz="2000" dirty="0"/>
              <a:t>After this time, all items, without exception, will be donated to our charity partners, </a:t>
            </a:r>
            <a:r>
              <a:rPr lang="en-US" sz="2000" dirty="0">
                <a:solidFill>
                  <a:srgbClr val="FF00FF"/>
                </a:solidFill>
              </a:rPr>
              <a:t>Infant Crisis Services and Christmas Connection</a:t>
            </a:r>
            <a:r>
              <a:rPr lang="en-US" sz="2000" dirty="0">
                <a:solidFill>
                  <a:srgbClr val="E73E4E"/>
                </a:solidFill>
              </a:rPr>
              <a:t>.</a:t>
            </a:r>
          </a:p>
          <a:p>
            <a:pPr algn="ctr"/>
            <a:endParaRPr lang="en-US" sz="2000" dirty="0">
              <a:solidFill>
                <a:srgbClr val="E73E4E"/>
              </a:solidFill>
            </a:endParaRPr>
          </a:p>
        </p:txBody>
      </p:sp>
    </p:spTree>
    <p:extLst>
      <p:ext uri="{BB962C8B-B14F-4D97-AF65-F5344CB8AC3E}">
        <p14:creationId xmlns:p14="http://schemas.microsoft.com/office/powerpoint/2010/main" val="3816900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387" y="131298"/>
            <a:ext cx="8594795" cy="1102519"/>
          </a:xfrm>
        </p:spPr>
        <p:txBody>
          <a:bodyPr>
            <a:noAutofit/>
          </a:bodyPr>
          <a:lstStyle/>
          <a:p>
            <a:r>
              <a:rPr lang="en-US" sz="4000" dirty="0"/>
              <a:t>Want to shop even </a:t>
            </a:r>
            <a:r>
              <a:rPr lang="en-US" sz="4000" i="1" dirty="0"/>
              <a:t>earlier</a:t>
            </a:r>
            <a:r>
              <a:rPr lang="en-US" sz="4000" dirty="0"/>
              <a:t>?</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7226" y="1400164"/>
            <a:ext cx="2629096" cy="2629096"/>
          </a:xfrm>
          <a:prstGeom prst="rect">
            <a:avLst/>
          </a:prstGeom>
        </p:spPr>
      </p:pic>
      <p:sp>
        <p:nvSpPr>
          <p:cNvPr id="5" name="TextBox 4"/>
          <p:cNvSpPr txBox="1"/>
          <p:nvPr/>
        </p:nvSpPr>
        <p:spPr>
          <a:xfrm>
            <a:off x="3203677" y="1233817"/>
            <a:ext cx="5494135" cy="3262432"/>
          </a:xfrm>
          <a:prstGeom prst="rect">
            <a:avLst/>
          </a:prstGeom>
          <a:noFill/>
        </p:spPr>
        <p:txBody>
          <a:bodyPr wrap="square" rtlCol="0">
            <a:spAutoFit/>
          </a:bodyPr>
          <a:lstStyle/>
          <a:p>
            <a:pPr marL="342900" indent="-342900">
              <a:buFont typeface="Arial"/>
              <a:buChar char="•"/>
            </a:pPr>
            <a:r>
              <a:rPr lang="en-US" sz="2000" dirty="0"/>
              <a:t>Our earliest shoppers are those who join our JBF TEAM and help at the sale!  </a:t>
            </a:r>
          </a:p>
          <a:p>
            <a:pPr marL="342900" indent="-342900">
              <a:buFont typeface="Arial"/>
              <a:buChar char="•"/>
            </a:pPr>
            <a:endParaRPr lang="en-US" dirty="0"/>
          </a:p>
          <a:p>
            <a:pPr algn="ctr"/>
            <a:r>
              <a:rPr lang="en-US" sz="2000" dirty="0"/>
              <a:t>The team member presales are scheduled for </a:t>
            </a:r>
            <a:br>
              <a:rPr lang="en-US" sz="2000" dirty="0"/>
            </a:br>
            <a:r>
              <a:rPr lang="en-US" sz="2000" b="1" dirty="0"/>
              <a:t>Saturday, August 17</a:t>
            </a:r>
            <a:br>
              <a:rPr lang="en-US" sz="2000" dirty="0"/>
            </a:br>
            <a:r>
              <a:rPr lang="en-US" sz="2000" b="1" dirty="0"/>
              <a:t>Here's the scoop:</a:t>
            </a:r>
            <a:endParaRPr lang="en-US" sz="2000" dirty="0"/>
          </a:p>
          <a:p>
            <a:pPr algn="ctr"/>
            <a:r>
              <a:rPr lang="en-US" sz="2000" b="1" dirty="0"/>
              <a:t>9:00am:</a:t>
            </a:r>
            <a:r>
              <a:rPr lang="en-US" sz="2000" dirty="0"/>
              <a:t> 20 Hours</a:t>
            </a:r>
          </a:p>
          <a:p>
            <a:pPr algn="ctr"/>
            <a:r>
              <a:rPr lang="en-US" sz="2000" b="1" dirty="0"/>
              <a:t>10:00am:</a:t>
            </a:r>
            <a:r>
              <a:rPr lang="en-US" sz="2000" dirty="0"/>
              <a:t> 8 Hours</a:t>
            </a:r>
          </a:p>
          <a:p>
            <a:pPr algn="ctr"/>
            <a:r>
              <a:rPr lang="en-US" sz="2000" b="1" dirty="0"/>
              <a:t>11:00am:</a:t>
            </a:r>
            <a:r>
              <a:rPr lang="en-US" sz="2000" dirty="0"/>
              <a:t> 4 Hours</a:t>
            </a:r>
            <a:br>
              <a:rPr lang="en-US" sz="800" dirty="0"/>
            </a:br>
            <a:endParaRPr lang="en-US" sz="800" dirty="0"/>
          </a:p>
          <a:p>
            <a:pPr algn="ctr"/>
            <a:r>
              <a:rPr lang="en-US" b="1" dirty="0"/>
              <a:t>ANOTHER PERK:</a:t>
            </a:r>
            <a:r>
              <a:rPr lang="en-US" dirty="0"/>
              <a:t> You earn an extra 10% on items you sell</a:t>
            </a:r>
          </a:p>
        </p:txBody>
      </p:sp>
    </p:spTree>
    <p:extLst>
      <p:ext uri="{BB962C8B-B14F-4D97-AF65-F5344CB8AC3E}">
        <p14:creationId xmlns:p14="http://schemas.microsoft.com/office/powerpoint/2010/main" val="539216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387" y="131298"/>
            <a:ext cx="8594795" cy="1102519"/>
          </a:xfrm>
        </p:spPr>
        <p:txBody>
          <a:bodyPr>
            <a:noAutofit/>
          </a:bodyPr>
          <a:lstStyle/>
          <a:p>
            <a:r>
              <a:rPr lang="en-US" sz="4000" dirty="0"/>
              <a:t>That’s it! You’re done! HOORAY!</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24954" y="1028546"/>
            <a:ext cx="5442861" cy="3628574"/>
          </a:xfrm>
          <a:prstGeom prst="rect">
            <a:avLst/>
          </a:prstGeom>
        </p:spPr>
      </p:pic>
    </p:spTree>
    <p:extLst>
      <p:ext uri="{BB962C8B-B14F-4D97-AF65-F5344CB8AC3E}">
        <p14:creationId xmlns:p14="http://schemas.microsoft.com/office/powerpoint/2010/main" val="4096877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387" y="131298"/>
            <a:ext cx="8594795" cy="1102519"/>
          </a:xfrm>
        </p:spPr>
        <p:txBody>
          <a:bodyPr>
            <a:noAutofit/>
          </a:bodyPr>
          <a:lstStyle/>
          <a:p>
            <a:r>
              <a:rPr lang="en-US" sz="4000" dirty="0"/>
              <a:t>Got questions?</a:t>
            </a:r>
            <a:endParaRPr lang="en-US" sz="2400" dirty="0"/>
          </a:p>
        </p:txBody>
      </p:sp>
      <p:sp>
        <p:nvSpPr>
          <p:cNvPr id="5" name="TextBox 4"/>
          <p:cNvSpPr txBox="1"/>
          <p:nvPr/>
        </p:nvSpPr>
        <p:spPr>
          <a:xfrm>
            <a:off x="3015226" y="1233817"/>
            <a:ext cx="5494135" cy="2862322"/>
          </a:xfrm>
          <a:prstGeom prst="rect">
            <a:avLst/>
          </a:prstGeom>
          <a:noFill/>
        </p:spPr>
        <p:txBody>
          <a:bodyPr wrap="square" rtlCol="0">
            <a:spAutoFit/>
          </a:bodyPr>
          <a:lstStyle/>
          <a:p>
            <a:r>
              <a:rPr lang="en-US" sz="2000" dirty="0"/>
              <a:t>Please ask!</a:t>
            </a:r>
          </a:p>
          <a:p>
            <a:r>
              <a:rPr lang="en-US" sz="2000" dirty="0"/>
              <a:t>I want you to have all you need to sell successfully with JBF of OKC!</a:t>
            </a:r>
            <a:br>
              <a:rPr lang="en-US" sz="2000" dirty="0"/>
            </a:br>
            <a:endParaRPr lang="en-US" sz="2000" dirty="0"/>
          </a:p>
          <a:p>
            <a:pPr marL="342900" indent="-342900">
              <a:buFont typeface="Arial"/>
              <a:buChar char="•"/>
            </a:pPr>
            <a:r>
              <a:rPr lang="en-US" sz="2000" dirty="0"/>
              <a:t>Email: </a:t>
            </a:r>
            <a:r>
              <a:rPr lang="en-US" sz="2000" dirty="0">
                <a:solidFill>
                  <a:srgbClr val="FF00FF"/>
                </a:solidFill>
                <a:hlinkClick r:id="rId2"/>
              </a:rPr>
              <a:t>kathy@jbfsale.com</a:t>
            </a:r>
            <a:endParaRPr lang="en-US" sz="2000" dirty="0">
              <a:solidFill>
                <a:srgbClr val="FF00FF"/>
              </a:solidFill>
            </a:endParaRPr>
          </a:p>
          <a:p>
            <a:pPr marL="342900" indent="-342900">
              <a:buFont typeface="Arial"/>
              <a:buChar char="•"/>
            </a:pPr>
            <a:r>
              <a:rPr lang="en-US" sz="2000" dirty="0"/>
              <a:t>Phone/Text: 405-388-1731</a:t>
            </a:r>
            <a:endParaRPr lang="en-US" sz="2000" dirty="0">
              <a:solidFill>
                <a:srgbClr val="FF00FF"/>
              </a:solidFill>
            </a:endParaRPr>
          </a:p>
          <a:p>
            <a:pPr marL="342900" indent="-342900">
              <a:buFont typeface="Arial"/>
              <a:buChar char="•"/>
            </a:pPr>
            <a:r>
              <a:rPr lang="en-US" sz="2000" dirty="0"/>
              <a:t>Facebook Page: </a:t>
            </a:r>
            <a:r>
              <a:rPr lang="en-US" sz="2000" dirty="0">
                <a:solidFill>
                  <a:srgbClr val="FF00FF"/>
                </a:solidFill>
              </a:rPr>
              <a:t>facebook.com/</a:t>
            </a:r>
            <a:r>
              <a:rPr lang="en-US" sz="2000" dirty="0" err="1">
                <a:solidFill>
                  <a:srgbClr val="FF00FF"/>
                </a:solidFill>
              </a:rPr>
              <a:t>JBFofOKC</a:t>
            </a:r>
            <a:endParaRPr lang="en-US" sz="2000" dirty="0">
              <a:solidFill>
                <a:srgbClr val="FF00FF"/>
              </a:solidFill>
            </a:endParaRPr>
          </a:p>
          <a:p>
            <a:pPr marL="342900" indent="-342900">
              <a:buFont typeface="Arial"/>
              <a:buChar char="•"/>
            </a:pPr>
            <a:endParaRPr lang="en-US" sz="2000" dirty="0"/>
          </a:p>
          <a:p>
            <a:pPr marL="342900" indent="-342900">
              <a:buFont typeface="Arial"/>
              <a:buChar char="•"/>
            </a:pPr>
            <a:r>
              <a:rPr lang="en-US" sz="2000" dirty="0"/>
              <a:t>Thanks for being a part of our sale!</a:t>
            </a:r>
            <a:endParaRPr lang="en-US" sz="1400" dirty="0"/>
          </a:p>
        </p:txBody>
      </p:sp>
      <p:pic>
        <p:nvPicPr>
          <p:cNvPr id="7" name="Picture 6"/>
          <p:cNvPicPr>
            <a:picLocks noChangeAspect="1"/>
          </p:cNvPicPr>
          <p:nvPr/>
        </p:nvPicPr>
        <p:blipFill>
          <a:blip r:embed="rId3"/>
          <a:stretch>
            <a:fillRect/>
          </a:stretch>
        </p:blipFill>
        <p:spPr>
          <a:xfrm>
            <a:off x="349254" y="1066800"/>
            <a:ext cx="2310151" cy="2006184"/>
          </a:xfrm>
          <a:prstGeom prst="rect">
            <a:avLst/>
          </a:prstGeom>
        </p:spPr>
      </p:pic>
      <p:pic>
        <p:nvPicPr>
          <p:cNvPr id="9" name="Picture 8"/>
          <p:cNvPicPr>
            <a:picLocks noChangeAspect="1"/>
          </p:cNvPicPr>
          <p:nvPr/>
        </p:nvPicPr>
        <p:blipFill>
          <a:blip r:embed="rId4"/>
          <a:stretch>
            <a:fillRect/>
          </a:stretch>
        </p:blipFill>
        <p:spPr>
          <a:xfrm>
            <a:off x="712032" y="3174714"/>
            <a:ext cx="1947373" cy="704963"/>
          </a:xfrm>
          <a:prstGeom prst="rect">
            <a:avLst/>
          </a:prstGeom>
        </p:spPr>
      </p:pic>
    </p:spTree>
    <p:extLst>
      <p:ext uri="{BB962C8B-B14F-4D97-AF65-F5344CB8AC3E}">
        <p14:creationId xmlns:p14="http://schemas.microsoft.com/office/powerpoint/2010/main" val="583334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18462</TotalTime>
  <Words>2635</Words>
  <Application>Microsoft Office PowerPoint</Application>
  <PresentationFormat>On-screen Show (16:9)</PresentationFormat>
  <Paragraphs>203</Paragraphs>
  <Slides>42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Full Consignor Guide:  5 Steps to Sell Like a Rock Star with Just Between Friends </vt:lpstr>
      <vt:lpstr>  Hey there, Rock Star! Are you ready to clean up and ca$h in?  We are here to help! Follow along to be a Super Star Consignor in no time! </vt:lpstr>
      <vt:lpstr>Before getting started, make sure you are registered to sell at okc.jbfsale.com</vt:lpstr>
      <vt:lpstr>Some supplies to have handy for Selling:</vt:lpstr>
      <vt:lpstr>Step 1:  GATHER</vt:lpstr>
      <vt:lpstr>All the stuff can be overwhelming!</vt:lpstr>
      <vt:lpstr>The things we can not accept  Thanks for understanding! This will help with safe distancing at the sale.</vt:lpstr>
      <vt:lpstr>Step 2:  KEEP • SELL • TOSS</vt:lpstr>
      <vt:lpstr>Have a stack of items ready? Great! Grab 3 totes, baskets, or boxes and let’s sort. </vt:lpstr>
      <vt:lpstr>KEEP</vt:lpstr>
      <vt:lpstr>PowerPoint Presentation</vt:lpstr>
      <vt:lpstr>PowerPoint Presentation</vt:lpstr>
      <vt:lpstr>Step 3:  PRICE</vt:lpstr>
      <vt:lpstr>Pricing: You set your price.</vt:lpstr>
      <vt:lpstr>Be shopper-focused.</vt:lpstr>
      <vt:lpstr>PowerPoint Presentation</vt:lpstr>
      <vt:lpstr>Pricing: Create your tags</vt:lpstr>
      <vt:lpstr>Pricing: Enter your tags</vt:lpstr>
      <vt:lpstr>Pricing: Select Preferences</vt:lpstr>
      <vt:lpstr>Pricing: Talk-to-Text TIP!</vt:lpstr>
      <vt:lpstr>Pricing: Print your Tags</vt:lpstr>
      <vt:lpstr>Step 4:  PREP</vt:lpstr>
      <vt:lpstr>Prep: Grab tags &amp; supplies</vt:lpstr>
      <vt:lpstr>Prep: Toys &amp; Gear</vt:lpstr>
      <vt:lpstr>Prep: Clothing</vt:lpstr>
      <vt:lpstr>Prep: Using a Tagging Gun</vt:lpstr>
      <vt:lpstr>Prep: Pants &amp; shorts</vt:lpstr>
      <vt:lpstr>Prep: Multi-Piece Clothing</vt:lpstr>
      <vt:lpstr>Prep: Shoes</vt:lpstr>
      <vt:lpstr>Prep: Books </vt:lpstr>
      <vt:lpstr>Prep: Keep it Safe!</vt:lpstr>
      <vt:lpstr>Prep: Selling a Car Seat or Crib?</vt:lpstr>
      <vt:lpstr>Step 5:  DROP OFF</vt:lpstr>
      <vt:lpstr>Drop Off: Pack it up, drop it off.</vt:lpstr>
      <vt:lpstr>Drop Off at State Fair Park</vt:lpstr>
      <vt:lpstr>Drop Off: What to expect</vt:lpstr>
      <vt:lpstr>Other good stuff to know:</vt:lpstr>
      <vt:lpstr>Remember to reserve your PRESALE TIME!</vt:lpstr>
      <vt:lpstr>Picking up Unsold Items?</vt:lpstr>
      <vt:lpstr>Want to shop even earlier?</vt:lpstr>
      <vt:lpstr>That’s it! You’re done! HOORAY!</vt:lpstr>
      <vt:lpstr>Got questions?</vt:lpstr>
    </vt:vector>
  </TitlesOfParts>
  <Company>Graphic Minion Studios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Guide: How to Sell with</dc:title>
  <dc:creator>Autumn Lew</dc:creator>
  <cp:lastModifiedBy>kathy winslow</cp:lastModifiedBy>
  <cp:revision>144</cp:revision>
  <cp:lastPrinted>2017-03-08T22:10:12Z</cp:lastPrinted>
  <dcterms:created xsi:type="dcterms:W3CDTF">2017-03-08T15:22:22Z</dcterms:created>
  <dcterms:modified xsi:type="dcterms:W3CDTF">2024-06-12T01:38:05Z</dcterms:modified>
</cp:coreProperties>
</file>